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9" r:id="rId3"/>
    <p:sldId id="260" r:id="rId4"/>
    <p:sldId id="258" r:id="rId5"/>
    <p:sldId id="257" r:id="rId6"/>
    <p:sldId id="264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-72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28241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36572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40012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22226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3912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72061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4139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61941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79401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5195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0247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F1C7A-9804-4356-897F-BF93666374E8}" type="datetimeFigureOut">
              <a:rPr lang="sk-SK" smtClean="0"/>
              <a:pPr/>
              <a:t>14. 2. 2023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AD110-A5F6-4C5E-9838-2B2784FB0E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81042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eap2local.eu/ELEARNING/SK/Platform_SK/index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4000" b="1" dirty="0" smtClean="0">
                <a:solidFill>
                  <a:srgbClr val="0070C0"/>
                </a:solidFill>
              </a:rPr>
              <a:t>Vzdelávanie dospelých, </a:t>
            </a:r>
            <a:br>
              <a:rPr lang="sk-SK" sz="4000" b="1" dirty="0" smtClean="0">
                <a:solidFill>
                  <a:srgbClr val="0070C0"/>
                </a:solidFill>
              </a:rPr>
            </a:br>
            <a:r>
              <a:rPr lang="sk-SK" sz="4000" b="1" dirty="0" smtClean="0">
                <a:solidFill>
                  <a:srgbClr val="0070C0"/>
                </a:solidFill>
              </a:rPr>
              <a:t>celoživotné vzdelávanie v rukách samosprávy - pomôcky na platforme LEAP</a:t>
            </a:r>
            <a:endParaRPr lang="sk-SK" sz="40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89755" y="4467277"/>
            <a:ext cx="4916130" cy="910968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 smtClean="0"/>
              <a:t>Dominika Temiaková (PF UKF Nitra)</a:t>
            </a:r>
          </a:p>
          <a:p>
            <a:r>
              <a:rPr lang="sk-SK" b="1" dirty="0" smtClean="0"/>
              <a:t>Marta </a:t>
            </a:r>
            <a:r>
              <a:rPr lang="sk-SK" b="1" dirty="0" err="1" smtClean="0"/>
              <a:t>Jendeková</a:t>
            </a:r>
            <a:r>
              <a:rPr lang="sk-SK" b="1" dirty="0" smtClean="0"/>
              <a:t> (AINOVA)</a:t>
            </a:r>
            <a:endParaRPr lang="sk-SK" b="1" dirty="0"/>
          </a:p>
        </p:txBody>
      </p:sp>
      <p:sp>
        <p:nvSpPr>
          <p:cNvPr id="5" name="Figura a mano libera: Forma 20">
            <a:extLst>
              <a:ext uri="{FF2B5EF4-FFF2-40B4-BE49-F238E27FC236}">
                <a16:creationId xmlns="" xmlns:a16="http://schemas.microsoft.com/office/drawing/2014/main" id="{08D25DD7-8983-4B0E-87AD-04CCE6ACA65D}"/>
              </a:ext>
            </a:extLst>
          </p:cNvPr>
          <p:cNvSpPr/>
          <p:nvPr/>
        </p:nvSpPr>
        <p:spPr>
          <a:xfrm rot="16200000">
            <a:off x="-3002411" y="2983392"/>
            <a:ext cx="6877022" cy="872197"/>
          </a:xfrm>
          <a:custGeom>
            <a:avLst/>
            <a:gdLst>
              <a:gd name="connsiteX0" fmla="*/ 3869531 w 3876675"/>
              <a:gd name="connsiteY0" fmla="*/ 1359694 h 1762125"/>
              <a:gd name="connsiteX1" fmla="*/ 2359819 w 3876675"/>
              <a:gd name="connsiteY1" fmla="*/ 1744504 h 1762125"/>
              <a:gd name="connsiteX2" fmla="*/ 7144 w 3876675"/>
              <a:gd name="connsiteY2" fmla="*/ 1287304 h 1762125"/>
              <a:gd name="connsiteX3" fmla="*/ 7144 w 3876675"/>
              <a:gd name="connsiteY3" fmla="*/ 7144 h 1762125"/>
              <a:gd name="connsiteX4" fmla="*/ 3869531 w 3876675"/>
              <a:gd name="connsiteY4" fmla="*/ 7144 h 1762125"/>
              <a:gd name="connsiteX5" fmla="*/ 3869531 w 3876675"/>
              <a:gd name="connsiteY5" fmla="*/ 1359694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675" h="1762125">
                <a:moveTo>
                  <a:pt x="3869531" y="1359694"/>
                </a:moveTo>
                <a:cubicBezTo>
                  <a:pt x="3869531" y="1359694"/>
                  <a:pt x="3379946" y="1834039"/>
                  <a:pt x="2359819" y="1744504"/>
                </a:cubicBezTo>
                <a:cubicBezTo>
                  <a:pt x="1339691" y="1654969"/>
                  <a:pt x="936784" y="1180624"/>
                  <a:pt x="7144" y="1287304"/>
                </a:cubicBezTo>
                <a:lnTo>
                  <a:pt x="7144" y="7144"/>
                </a:lnTo>
                <a:lnTo>
                  <a:pt x="3869531" y="7144"/>
                </a:lnTo>
                <a:lnTo>
                  <a:pt x="3869531" y="1359694"/>
                </a:lnTo>
                <a:close/>
              </a:path>
            </a:pathLst>
          </a:custGeom>
          <a:gradFill flip="none" rotWithShape="1">
            <a:gsLst>
              <a:gs pos="7000">
                <a:schemeClr val="accent1">
                  <a:lumMod val="50000"/>
                </a:schemeClr>
              </a:gs>
              <a:gs pos="92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6" name="Immagine 20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89586856-83E2-4B97-BEA4-1181B31F2D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58" y="6330985"/>
            <a:ext cx="2246142" cy="527015"/>
          </a:xfrm>
          <a:prstGeom prst="rect">
            <a:avLst/>
          </a:prstGeom>
        </p:spPr>
      </p:pic>
      <p:pic>
        <p:nvPicPr>
          <p:cNvPr id="7" name="Immagine 11">
            <a:extLst>
              <a:ext uri="{FF2B5EF4-FFF2-40B4-BE49-F238E27FC236}">
                <a16:creationId xmlns="" xmlns:a16="http://schemas.microsoft.com/office/drawing/2014/main" id="{367BB5EC-09A3-42CF-9BAF-10014F5842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19" y="0"/>
            <a:ext cx="1744394" cy="1097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921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/>
            </a:r>
            <a:br>
              <a:rPr lang="sk-SK" b="1" dirty="0" smtClean="0">
                <a:solidFill>
                  <a:srgbClr val="0070C0"/>
                </a:solidFill>
              </a:rPr>
            </a:br>
            <a:r>
              <a:rPr lang="sk-SK" b="1" dirty="0" smtClean="0">
                <a:solidFill>
                  <a:srgbClr val="0070C0"/>
                </a:solidFill>
              </a:rPr>
              <a:t>Vzdelávanie dospelých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s</a:t>
            </a:r>
            <a:r>
              <a:rPr lang="sk-SK" dirty="0" smtClean="0"/>
              <a:t>účasť celoživotného vzdelávania (školské a ďalšie vzdelávanie)</a:t>
            </a:r>
          </a:p>
          <a:p>
            <a:r>
              <a:rPr lang="sk-SK" b="1" dirty="0">
                <a:solidFill>
                  <a:srgbClr val="0070C0"/>
                </a:solidFill>
              </a:rPr>
              <a:t>s</a:t>
            </a:r>
            <a:r>
              <a:rPr lang="sk-SK" b="1" dirty="0" smtClean="0">
                <a:solidFill>
                  <a:srgbClr val="0070C0"/>
                </a:solidFill>
              </a:rPr>
              <a:t>me v škole a aj počas dospelosti aktuálne pripravovaní na svet o 5, 10 či 15 rokov?</a:t>
            </a:r>
          </a:p>
          <a:p>
            <a:r>
              <a:rPr lang="sk-SK" dirty="0"/>
              <a:t>Svetové ekonomické fórum (WEF) - Správa o budúcnosti pracovných miest (2018), predpoklady v oblasti vzdelávania a sveta práce do roku 2022:</a:t>
            </a:r>
            <a:endParaRPr lang="sk-SK" sz="2000" dirty="0"/>
          </a:p>
          <a:p>
            <a:pPr lvl="1"/>
            <a:r>
              <a:rPr lang="sk-SK" dirty="0"/>
              <a:t>zrýchlené zavádzanie technológií, </a:t>
            </a:r>
            <a:r>
              <a:rPr lang="sk-SK" dirty="0" err="1"/>
              <a:t>humanoidné</a:t>
            </a:r>
            <a:r>
              <a:rPr lang="sk-SK" dirty="0"/>
              <a:t> roboty (záleží od odvetvia)</a:t>
            </a:r>
            <a:endParaRPr lang="sk-SK" sz="1800" dirty="0"/>
          </a:p>
          <a:p>
            <a:pPr lvl="1"/>
            <a:r>
              <a:rPr lang="sk-SK" dirty="0"/>
              <a:t>nová hranica človek-stroj v práci (človek 71: stroj 29/ človek 58: stroj </a:t>
            </a:r>
            <a:r>
              <a:rPr lang="sk-SK" dirty="0" smtClean="0"/>
              <a:t>42</a:t>
            </a:r>
            <a:r>
              <a:rPr lang="sk-SK" dirty="0"/>
              <a:t>), dokonca pracovné úlohy prevažne ľudského charakteru (komunikácia a interakcia, koordinácia, rozvoj, riadenie a poradenstvo, uvažovanie a rozhodovanie) sa začnú automatizovať</a:t>
            </a:r>
            <a:endParaRPr lang="sk-SK" sz="1800" dirty="0"/>
          </a:p>
          <a:p>
            <a:pPr lvl="1"/>
            <a:r>
              <a:rPr lang="sk-SK" dirty="0"/>
              <a:t>zanikne 0,98 milióna, ale vznikne 1,74 milióna nových pracovných miest</a:t>
            </a:r>
            <a:endParaRPr lang="sk-SK" sz="1800" dirty="0"/>
          </a:p>
          <a:p>
            <a:pPr lvl="1"/>
            <a:r>
              <a:rPr lang="sk-SK" dirty="0"/>
              <a:t>rastúca nestabilita schopností – požiadavky na pracovné schopnosti sa výrazne (a najmä rýchlo!) zmenia</a:t>
            </a:r>
            <a:endParaRPr lang="sk-SK" sz="1800" dirty="0"/>
          </a:p>
          <a:p>
            <a:pPr lvl="1"/>
            <a:r>
              <a:rPr lang="sk-SK" dirty="0"/>
              <a:t>nevyhnutnosť ďalšieho vzdelávania </a:t>
            </a:r>
            <a:r>
              <a:rPr lang="sk-SK" dirty="0" smtClean="0"/>
              <a:t>– až </a:t>
            </a:r>
            <a:r>
              <a:rPr lang="sk-SK" dirty="0"/>
              <a:t>54% všetkých zamestnancov bude potrebovať výrazné preškoľovanie a zvyšovanie </a:t>
            </a:r>
            <a:r>
              <a:rPr lang="sk-SK" dirty="0" smtClean="0"/>
              <a:t>kvalifikácie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Figura a mano libera: Forma 20">
            <a:extLst>
              <a:ext uri="{FF2B5EF4-FFF2-40B4-BE49-F238E27FC236}">
                <a16:creationId xmlns="" xmlns:a16="http://schemas.microsoft.com/office/drawing/2014/main" id="{08D25DD7-8983-4B0E-87AD-04CCE6ACA65D}"/>
              </a:ext>
            </a:extLst>
          </p:cNvPr>
          <p:cNvSpPr/>
          <p:nvPr/>
        </p:nvSpPr>
        <p:spPr>
          <a:xfrm rot="16200000">
            <a:off x="-3002411" y="2983392"/>
            <a:ext cx="6877022" cy="872197"/>
          </a:xfrm>
          <a:custGeom>
            <a:avLst/>
            <a:gdLst>
              <a:gd name="connsiteX0" fmla="*/ 3869531 w 3876675"/>
              <a:gd name="connsiteY0" fmla="*/ 1359694 h 1762125"/>
              <a:gd name="connsiteX1" fmla="*/ 2359819 w 3876675"/>
              <a:gd name="connsiteY1" fmla="*/ 1744504 h 1762125"/>
              <a:gd name="connsiteX2" fmla="*/ 7144 w 3876675"/>
              <a:gd name="connsiteY2" fmla="*/ 1287304 h 1762125"/>
              <a:gd name="connsiteX3" fmla="*/ 7144 w 3876675"/>
              <a:gd name="connsiteY3" fmla="*/ 7144 h 1762125"/>
              <a:gd name="connsiteX4" fmla="*/ 3869531 w 3876675"/>
              <a:gd name="connsiteY4" fmla="*/ 7144 h 1762125"/>
              <a:gd name="connsiteX5" fmla="*/ 3869531 w 3876675"/>
              <a:gd name="connsiteY5" fmla="*/ 1359694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675" h="1762125">
                <a:moveTo>
                  <a:pt x="3869531" y="1359694"/>
                </a:moveTo>
                <a:cubicBezTo>
                  <a:pt x="3869531" y="1359694"/>
                  <a:pt x="3379946" y="1834039"/>
                  <a:pt x="2359819" y="1744504"/>
                </a:cubicBezTo>
                <a:cubicBezTo>
                  <a:pt x="1339691" y="1654969"/>
                  <a:pt x="936784" y="1180624"/>
                  <a:pt x="7144" y="1287304"/>
                </a:cubicBezTo>
                <a:lnTo>
                  <a:pt x="7144" y="7144"/>
                </a:lnTo>
                <a:lnTo>
                  <a:pt x="3869531" y="7144"/>
                </a:lnTo>
                <a:lnTo>
                  <a:pt x="3869531" y="1359694"/>
                </a:lnTo>
                <a:close/>
              </a:path>
            </a:pathLst>
          </a:custGeom>
          <a:gradFill flip="none" rotWithShape="1">
            <a:gsLst>
              <a:gs pos="7000">
                <a:schemeClr val="accent1">
                  <a:lumMod val="50000"/>
                </a:schemeClr>
              </a:gs>
              <a:gs pos="92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5" name="Immagine 11">
            <a:extLst>
              <a:ext uri="{FF2B5EF4-FFF2-40B4-BE49-F238E27FC236}">
                <a16:creationId xmlns="" xmlns:a16="http://schemas.microsoft.com/office/drawing/2014/main" id="{367BB5EC-09A3-42CF-9BAF-10014F5842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19" y="0"/>
            <a:ext cx="1744394" cy="1097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20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89586856-83E2-4B97-BEA4-1181B31F2D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58" y="6330985"/>
            <a:ext cx="2246142" cy="5270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08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14834"/>
          </a:xfrm>
        </p:spPr>
        <p:txBody>
          <a:bodyPr>
            <a:normAutofit fontScale="90000"/>
          </a:bodyPr>
          <a:lstStyle/>
          <a:p>
            <a:r>
              <a:rPr lang="sk-SK" sz="3600" b="1" dirty="0">
                <a:solidFill>
                  <a:srgbClr val="0070C0"/>
                </a:solidFill>
              </a:rPr>
              <a:t>Prečo vzdelávať </a:t>
            </a:r>
            <a:r>
              <a:rPr lang="sk-SK" sz="3600" b="1" dirty="0" smtClean="0">
                <a:solidFill>
                  <a:srgbClr val="0070C0"/>
                </a:solidFill>
              </a:rPr>
              <a:t>občanov, komunity, </a:t>
            </a:r>
            <a:br>
              <a:rPr lang="sk-SK" sz="3600" b="1" dirty="0" smtClean="0">
                <a:solidFill>
                  <a:srgbClr val="0070C0"/>
                </a:solidFill>
              </a:rPr>
            </a:br>
            <a:r>
              <a:rPr lang="sk-SK" sz="3600" b="1" dirty="0" smtClean="0">
                <a:solidFill>
                  <a:srgbClr val="0070C0"/>
                </a:solidFill>
              </a:rPr>
              <a:t>cieľové skupiny, dospelých</a:t>
            </a:r>
            <a:r>
              <a:rPr lang="sk-SK" sz="36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00634"/>
            <a:ext cx="10515600" cy="461983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sk-SK" dirty="0" smtClean="0"/>
              <a:t>posun </a:t>
            </a:r>
            <a:r>
              <a:rPr lang="sk-SK" dirty="0"/>
              <a:t>od </a:t>
            </a:r>
            <a:r>
              <a:rPr lang="sk-SK" dirty="0" err="1"/>
              <a:t>hard</a:t>
            </a:r>
            <a:r>
              <a:rPr lang="sk-SK" dirty="0"/>
              <a:t> </a:t>
            </a:r>
            <a:r>
              <a:rPr lang="sk-SK" dirty="0" err="1"/>
              <a:t>skills</a:t>
            </a:r>
            <a:r>
              <a:rPr lang="sk-SK" dirty="0"/>
              <a:t> ku soft </a:t>
            </a:r>
            <a:r>
              <a:rPr lang="sk-SK" dirty="0" err="1" smtClean="0"/>
              <a:t>skills</a:t>
            </a:r>
            <a:endParaRPr lang="sk-SK" sz="2000" dirty="0"/>
          </a:p>
          <a:p>
            <a:pPr lvl="0"/>
            <a:r>
              <a:rPr lang="sk-SK" dirty="0" smtClean="0"/>
              <a:t>dôraz </a:t>
            </a:r>
            <a:r>
              <a:rPr lang="sk-SK" dirty="0"/>
              <a:t>na vzdelávanie zamerané na pracovné uplatnenie človeka, vo svete </a:t>
            </a:r>
            <a:r>
              <a:rPr lang="sk-SK" dirty="0" smtClean="0"/>
              <a:t>však aj </a:t>
            </a:r>
            <a:r>
              <a:rPr lang="sk-SK" dirty="0"/>
              <a:t>na </a:t>
            </a:r>
            <a:r>
              <a:rPr lang="sk-SK" dirty="0" smtClean="0"/>
              <a:t>univerzálne </a:t>
            </a:r>
            <a:r>
              <a:rPr lang="sk-SK" dirty="0"/>
              <a:t>kompetencie. </a:t>
            </a:r>
            <a:r>
              <a:rPr lang="sk-SK" dirty="0" smtClean="0"/>
              <a:t>Kde </a:t>
            </a:r>
            <a:r>
              <a:rPr lang="sk-SK" dirty="0"/>
              <a:t>sa tomu máme (na)učiť? Je detstvo a mladosť primárnym obdobím, alebo je podstatné aj obdobie dospelosti a staroby? </a:t>
            </a:r>
            <a:endParaRPr lang="sk-SK" dirty="0" smtClean="0"/>
          </a:p>
          <a:p>
            <a:pPr lvl="0"/>
            <a:r>
              <a:rPr lang="sk-SK" b="1" dirty="0">
                <a:solidFill>
                  <a:srgbClr val="0070C0"/>
                </a:solidFill>
              </a:rPr>
              <a:t>Na čo sa budeme musieť pripraviť</a:t>
            </a:r>
            <a:r>
              <a:rPr lang="sk-SK" b="1" dirty="0" smtClean="0">
                <a:solidFill>
                  <a:srgbClr val="0070C0"/>
                </a:solidFill>
              </a:rPr>
              <a:t>?</a:t>
            </a:r>
          </a:p>
          <a:p>
            <a:pPr lvl="1"/>
            <a:r>
              <a:rPr lang="sk-SK" dirty="0"/>
              <a:t>Špecifické témy (extrémizmus a radikalizácia skupín spoločnosti, </a:t>
            </a:r>
            <a:r>
              <a:rPr lang="sk-SK" dirty="0" err="1"/>
              <a:t>hoaxy</a:t>
            </a:r>
            <a:r>
              <a:rPr lang="sk-SK" dirty="0"/>
              <a:t> a schopnosť kriticky myslieť, občianske/politické vzdelávanie, zdravotná edukácia a mnohé ďalšie) – krízy nás obnažili</a:t>
            </a:r>
          </a:p>
          <a:p>
            <a:pPr lvl="1"/>
            <a:r>
              <a:rPr lang="sk-SK" dirty="0"/>
              <a:t>Špecifické cieľové skupiny (mladí dospelí, migranti, odsúdení, menšiny, </a:t>
            </a:r>
            <a:r>
              <a:rPr lang="sk-SK" dirty="0" err="1"/>
              <a:t>nízkokvalifikovaní</a:t>
            </a:r>
            <a:r>
              <a:rPr lang="sk-SK" dirty="0"/>
              <a:t> dospelí)</a:t>
            </a:r>
          </a:p>
          <a:p>
            <a:pPr lvl="1"/>
            <a:r>
              <a:rPr lang="sk-SK" dirty="0"/>
              <a:t>Je čas prikladať váhu aj vzdelávaniu mimo svet práce, v osobitých aktuálnych témach a prispôsobenému rôznorodým cieľovým skupinám, ktoré sa v tej ktorej komunite nachádzajú</a:t>
            </a:r>
          </a:p>
          <a:p>
            <a:pPr lvl="1"/>
            <a:r>
              <a:rPr lang="sk-SK" dirty="0"/>
              <a:t>Rýchlo meniaci sa svet – potrebujeme sa mu flexibilne prispôsobovať najmä prostredníctvom </a:t>
            </a:r>
            <a:r>
              <a:rPr lang="sk-SK" dirty="0" smtClean="0"/>
              <a:t>edukácie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Prečo akademická pôda?</a:t>
            </a:r>
          </a:p>
          <a:p>
            <a:pPr lvl="1"/>
            <a:r>
              <a:rPr lang="sk-SK" dirty="0"/>
              <a:t>p</a:t>
            </a:r>
            <a:r>
              <a:rPr lang="sk-SK" dirty="0" smtClean="0"/>
              <a:t>ripraviť kvalitné, odborné materiály a návody pre ľudí z praxe, aby sme sa vyhli nekvalite, živelnosti a amaterizmu vo vzdelávaní dospelých</a:t>
            </a:r>
          </a:p>
          <a:p>
            <a:pPr lvl="1"/>
            <a:r>
              <a:rPr lang="sk-SK" dirty="0"/>
              <a:t>n</a:t>
            </a:r>
            <a:r>
              <a:rPr lang="sk-SK" dirty="0" smtClean="0"/>
              <a:t>a KPG PF UKF už dlhodobo pripravujeme </a:t>
            </a:r>
            <a:r>
              <a:rPr lang="sk-SK" dirty="0"/>
              <a:t>profesionálov v oblasti vzdelávania </a:t>
            </a:r>
            <a:r>
              <a:rPr lang="sk-SK" dirty="0" smtClean="0"/>
              <a:t>dospelých a poradenstva</a:t>
            </a:r>
          </a:p>
          <a:p>
            <a:pPr lvl="1"/>
            <a:r>
              <a:rPr lang="sk-SK" dirty="0"/>
              <a:t>s</a:t>
            </a:r>
            <a:r>
              <a:rPr lang="sk-SK" dirty="0" smtClean="0"/>
              <a:t>polupráca aj s inými inštitúciami (Mesto Nitra -prebiehajúci </a:t>
            </a:r>
            <a:r>
              <a:rPr lang="sk-SK" dirty="0"/>
              <a:t>projekt, diskusia o druhošancovom vzdelávaní na miestnej </a:t>
            </a:r>
            <a:r>
              <a:rPr lang="sk-SK" dirty="0" smtClean="0"/>
              <a:t>úrovni, ZVJS a IV ZVJS)</a:t>
            </a:r>
            <a:endParaRPr lang="sk-SK" dirty="0"/>
          </a:p>
          <a:p>
            <a:pPr lvl="1"/>
            <a:endParaRPr lang="sk-SK" dirty="0"/>
          </a:p>
          <a:p>
            <a:pPr lvl="0"/>
            <a:endParaRPr lang="sk-SK" dirty="0"/>
          </a:p>
          <a:p>
            <a:endParaRPr lang="sk-SK" dirty="0"/>
          </a:p>
        </p:txBody>
      </p:sp>
      <p:sp>
        <p:nvSpPr>
          <p:cNvPr id="4" name="Figura a mano libera: Forma 20">
            <a:extLst>
              <a:ext uri="{FF2B5EF4-FFF2-40B4-BE49-F238E27FC236}">
                <a16:creationId xmlns="" xmlns:a16="http://schemas.microsoft.com/office/drawing/2014/main" id="{08D25DD7-8983-4B0E-87AD-04CCE6ACA65D}"/>
              </a:ext>
            </a:extLst>
          </p:cNvPr>
          <p:cNvSpPr/>
          <p:nvPr/>
        </p:nvSpPr>
        <p:spPr>
          <a:xfrm rot="16200000">
            <a:off x="-3002411" y="2983392"/>
            <a:ext cx="6877022" cy="872197"/>
          </a:xfrm>
          <a:custGeom>
            <a:avLst/>
            <a:gdLst>
              <a:gd name="connsiteX0" fmla="*/ 3869531 w 3876675"/>
              <a:gd name="connsiteY0" fmla="*/ 1359694 h 1762125"/>
              <a:gd name="connsiteX1" fmla="*/ 2359819 w 3876675"/>
              <a:gd name="connsiteY1" fmla="*/ 1744504 h 1762125"/>
              <a:gd name="connsiteX2" fmla="*/ 7144 w 3876675"/>
              <a:gd name="connsiteY2" fmla="*/ 1287304 h 1762125"/>
              <a:gd name="connsiteX3" fmla="*/ 7144 w 3876675"/>
              <a:gd name="connsiteY3" fmla="*/ 7144 h 1762125"/>
              <a:gd name="connsiteX4" fmla="*/ 3869531 w 3876675"/>
              <a:gd name="connsiteY4" fmla="*/ 7144 h 1762125"/>
              <a:gd name="connsiteX5" fmla="*/ 3869531 w 3876675"/>
              <a:gd name="connsiteY5" fmla="*/ 1359694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675" h="1762125">
                <a:moveTo>
                  <a:pt x="3869531" y="1359694"/>
                </a:moveTo>
                <a:cubicBezTo>
                  <a:pt x="3869531" y="1359694"/>
                  <a:pt x="3379946" y="1834039"/>
                  <a:pt x="2359819" y="1744504"/>
                </a:cubicBezTo>
                <a:cubicBezTo>
                  <a:pt x="1339691" y="1654969"/>
                  <a:pt x="936784" y="1180624"/>
                  <a:pt x="7144" y="1287304"/>
                </a:cubicBezTo>
                <a:lnTo>
                  <a:pt x="7144" y="7144"/>
                </a:lnTo>
                <a:lnTo>
                  <a:pt x="3869531" y="7144"/>
                </a:lnTo>
                <a:lnTo>
                  <a:pt x="3869531" y="1359694"/>
                </a:lnTo>
                <a:close/>
              </a:path>
            </a:pathLst>
          </a:custGeom>
          <a:gradFill flip="none" rotWithShape="1">
            <a:gsLst>
              <a:gs pos="7000">
                <a:schemeClr val="accent1">
                  <a:lumMod val="50000"/>
                </a:schemeClr>
              </a:gs>
              <a:gs pos="92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5" name="Immagine 11">
            <a:extLst>
              <a:ext uri="{FF2B5EF4-FFF2-40B4-BE49-F238E27FC236}">
                <a16:creationId xmlns="" xmlns:a16="http://schemas.microsoft.com/office/drawing/2014/main" id="{367BB5EC-09A3-42CF-9BAF-10014F5842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97" y="-19021"/>
            <a:ext cx="1744394" cy="1097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20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89586856-83E2-4B97-BEA4-1181B31F2D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58" y="6330985"/>
            <a:ext cx="2246142" cy="5270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33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08406" cy="1316191"/>
          </a:xfrm>
        </p:spPr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</a:rPr>
              <a:t>Platforma LEAP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1008530" y="1561594"/>
            <a:ext cx="5181600" cy="4633298"/>
          </a:xfrm>
        </p:spPr>
        <p:txBody>
          <a:bodyPr>
            <a:normAutofit lnSpcReduction="10000"/>
          </a:bodyPr>
          <a:lstStyle/>
          <a:p>
            <a:r>
              <a:rPr lang="sk-SK" dirty="0"/>
              <a:t>radi by sme k tomu prispeli aj cez hlavné výstupy projektu</a:t>
            </a:r>
          </a:p>
          <a:p>
            <a:r>
              <a:rPr lang="sk-SK" b="1" dirty="0">
                <a:solidFill>
                  <a:srgbClr val="0070C0"/>
                </a:solidFill>
              </a:rPr>
              <a:t>1. </a:t>
            </a:r>
            <a:r>
              <a:rPr lang="sk-SK" b="1" dirty="0" smtClean="0">
                <a:solidFill>
                  <a:srgbClr val="0070C0"/>
                </a:solidFill>
              </a:rPr>
              <a:t>platforma </a:t>
            </a:r>
            <a:r>
              <a:rPr lang="sk-SK" b="1" dirty="0">
                <a:solidFill>
                  <a:srgbClr val="0070C0"/>
                </a:solidFill>
              </a:rPr>
              <a:t>otvorených vzdelávacích zdrojov </a:t>
            </a:r>
            <a:r>
              <a:rPr lang="sk-SK" dirty="0" smtClean="0">
                <a:hlinkClick r:id="rId2"/>
              </a:rPr>
              <a:t>https</a:t>
            </a:r>
            <a:r>
              <a:rPr lang="sk-SK" dirty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leap2local.eu/ELEARNING/SK/Platform_SK/index.html</a:t>
            </a:r>
            <a:r>
              <a:rPr lang="sk-SK" dirty="0" smtClean="0"/>
              <a:t>  </a:t>
            </a:r>
            <a:r>
              <a:rPr lang="sk-SK" dirty="0"/>
              <a:t> 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2</a:t>
            </a:r>
            <a:r>
              <a:rPr lang="sk-SK" b="1" dirty="0">
                <a:solidFill>
                  <a:srgbClr val="0070C0"/>
                </a:solidFill>
              </a:rPr>
              <a:t>. Príručka </a:t>
            </a:r>
            <a:r>
              <a:rPr lang="sk-SK" dirty="0" smtClean="0"/>
              <a:t>- </a:t>
            </a:r>
            <a:r>
              <a:rPr lang="sk-SK" dirty="0"/>
              <a:t>sprevádza tvorbou verejnej </a:t>
            </a:r>
            <a:r>
              <a:rPr lang="sk-SK" dirty="0" smtClean="0"/>
              <a:t>politiky </a:t>
            </a:r>
            <a:r>
              <a:rPr lang="sk-SK" dirty="0"/>
              <a:t>v oblasti vzdelávania dospelých, krok za </a:t>
            </a:r>
            <a:r>
              <a:rPr lang="sk-SK" dirty="0" smtClean="0"/>
              <a:t>krokom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www.leap2local.eu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5" name="Figura a mano libera: Forma 20">
            <a:extLst>
              <a:ext uri="{FF2B5EF4-FFF2-40B4-BE49-F238E27FC236}">
                <a16:creationId xmlns="" xmlns:a16="http://schemas.microsoft.com/office/drawing/2014/main" id="{08D25DD7-8983-4B0E-87AD-04CCE6ACA65D}"/>
              </a:ext>
            </a:extLst>
          </p:cNvPr>
          <p:cNvSpPr/>
          <p:nvPr/>
        </p:nvSpPr>
        <p:spPr>
          <a:xfrm rot="16200000">
            <a:off x="-3002411" y="2983392"/>
            <a:ext cx="6877022" cy="872197"/>
          </a:xfrm>
          <a:custGeom>
            <a:avLst/>
            <a:gdLst>
              <a:gd name="connsiteX0" fmla="*/ 3869531 w 3876675"/>
              <a:gd name="connsiteY0" fmla="*/ 1359694 h 1762125"/>
              <a:gd name="connsiteX1" fmla="*/ 2359819 w 3876675"/>
              <a:gd name="connsiteY1" fmla="*/ 1744504 h 1762125"/>
              <a:gd name="connsiteX2" fmla="*/ 7144 w 3876675"/>
              <a:gd name="connsiteY2" fmla="*/ 1287304 h 1762125"/>
              <a:gd name="connsiteX3" fmla="*/ 7144 w 3876675"/>
              <a:gd name="connsiteY3" fmla="*/ 7144 h 1762125"/>
              <a:gd name="connsiteX4" fmla="*/ 3869531 w 3876675"/>
              <a:gd name="connsiteY4" fmla="*/ 7144 h 1762125"/>
              <a:gd name="connsiteX5" fmla="*/ 3869531 w 3876675"/>
              <a:gd name="connsiteY5" fmla="*/ 1359694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675" h="1762125">
                <a:moveTo>
                  <a:pt x="3869531" y="1359694"/>
                </a:moveTo>
                <a:cubicBezTo>
                  <a:pt x="3869531" y="1359694"/>
                  <a:pt x="3379946" y="1834039"/>
                  <a:pt x="2359819" y="1744504"/>
                </a:cubicBezTo>
                <a:cubicBezTo>
                  <a:pt x="1339691" y="1654969"/>
                  <a:pt x="936784" y="1180624"/>
                  <a:pt x="7144" y="1287304"/>
                </a:cubicBezTo>
                <a:lnTo>
                  <a:pt x="7144" y="7144"/>
                </a:lnTo>
                <a:lnTo>
                  <a:pt x="3869531" y="7144"/>
                </a:lnTo>
                <a:lnTo>
                  <a:pt x="3869531" y="1359694"/>
                </a:lnTo>
                <a:close/>
              </a:path>
            </a:pathLst>
          </a:custGeom>
          <a:gradFill flip="none" rotWithShape="1">
            <a:gsLst>
              <a:gs pos="7000">
                <a:schemeClr val="accent1">
                  <a:lumMod val="50000"/>
                </a:schemeClr>
              </a:gs>
              <a:gs pos="92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6" name="Immagine 11">
            <a:extLst>
              <a:ext uri="{FF2B5EF4-FFF2-40B4-BE49-F238E27FC236}">
                <a16:creationId xmlns="" xmlns:a16="http://schemas.microsoft.com/office/drawing/2014/main" id="{367BB5EC-09A3-42CF-9BAF-10014F5842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97" y="-19021"/>
            <a:ext cx="1744394" cy="1097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20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89586856-83E2-4B97-BEA4-1181B31F2D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58" y="6330985"/>
            <a:ext cx="2246142" cy="52701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9" y="0"/>
            <a:ext cx="4929921" cy="6858000"/>
          </a:xfrm>
        </p:spPr>
      </p:pic>
    </p:spTree>
    <p:extLst>
      <p:ext uri="{BB962C8B-B14F-4D97-AF65-F5344CB8AC3E}">
        <p14:creationId xmlns="" xmlns:p14="http://schemas.microsoft.com/office/powerpoint/2010/main" val="41382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49736" y="5984645"/>
            <a:ext cx="10515600" cy="707366"/>
          </a:xfrm>
        </p:spPr>
        <p:txBody>
          <a:bodyPr>
            <a:normAutofit/>
          </a:bodyPr>
          <a:lstStyle/>
          <a:p>
            <a:pPr algn="ctr"/>
            <a:r>
              <a:rPr lang="sk-SK" sz="2400" b="1" smtClean="0">
                <a:solidFill>
                  <a:srgbClr val="0070C0"/>
                </a:solidFill>
              </a:rPr>
              <a:t>Platforma je stále v procese dopĺňania</a:t>
            </a:r>
            <a:endParaRPr lang="sk-SK" sz="2400" b="1" dirty="0">
              <a:solidFill>
                <a:srgbClr val="0070C0"/>
              </a:solidFill>
            </a:endParaRPr>
          </a:p>
        </p:txBody>
      </p:sp>
      <p:sp>
        <p:nvSpPr>
          <p:cNvPr id="6" name="Zástupný objekt pre obsah 5"/>
          <p:cNvSpPr>
            <a:spLocks noGrp="1"/>
          </p:cNvSpPr>
          <p:nvPr>
            <p:ph sz="half" idx="1"/>
          </p:nvPr>
        </p:nvSpPr>
        <p:spPr>
          <a:xfrm>
            <a:off x="1030940" y="1048871"/>
            <a:ext cx="4988859" cy="4972366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Domov</a:t>
            </a:r>
          </a:p>
          <a:p>
            <a:r>
              <a:rPr lang="sk-SK" sz="2600" dirty="0" smtClean="0"/>
              <a:t>Ako pracovať na platforme (inštruktážne video)</a:t>
            </a:r>
          </a:p>
          <a:p>
            <a:r>
              <a:rPr lang="sk-SK" sz="2600" dirty="0" smtClean="0"/>
              <a:t>V kocke - Úvodný modul, Ďalšie zdroje </a:t>
            </a:r>
            <a:endParaRPr lang="sk-SK" dirty="0" smtClean="0"/>
          </a:p>
          <a:p>
            <a:endParaRPr lang="sk-SK" b="1" dirty="0">
              <a:solidFill>
                <a:srgbClr val="0070C0"/>
              </a:solidFill>
            </a:endParaRPr>
          </a:p>
          <a:p>
            <a:r>
              <a:rPr lang="sk-SK" b="1" dirty="0" smtClean="0">
                <a:solidFill>
                  <a:srgbClr val="0070C0"/>
                </a:solidFill>
              </a:rPr>
              <a:t>V kocke</a:t>
            </a:r>
          </a:p>
          <a:p>
            <a:r>
              <a:rPr lang="sk-SK" sz="2600" dirty="0" smtClean="0"/>
              <a:t>Dôležitosť a úžitok zo VD, CŽV  a typy VD, Poradenstvo vo VD, Kvalita vzdelávacích programov, 2ŠV, Inteligentné mestá, Uznávanie výsledkov, </a:t>
            </a:r>
            <a:r>
              <a:rPr lang="sk-SK" sz="2600" dirty="0" err="1" smtClean="0"/>
              <a:t>Inkluzívne</a:t>
            </a:r>
            <a:r>
              <a:rPr lang="sk-SK" sz="2600" dirty="0" smtClean="0"/>
              <a:t> VD, Nové témy vo VD</a:t>
            </a:r>
            <a:endParaRPr lang="sk-SK" dirty="0"/>
          </a:p>
        </p:txBody>
      </p:sp>
      <p:sp>
        <p:nvSpPr>
          <p:cNvPr id="7" name="Zástupný objekt pre obsah 6"/>
          <p:cNvSpPr>
            <a:spLocks noGrp="1"/>
          </p:cNvSpPr>
          <p:nvPr>
            <p:ph sz="half" idx="2"/>
          </p:nvPr>
        </p:nvSpPr>
        <p:spPr>
          <a:xfrm>
            <a:off x="6163236" y="1076947"/>
            <a:ext cx="5181600" cy="5521356"/>
          </a:xfrm>
        </p:spPr>
        <p:txBody>
          <a:bodyPr>
            <a:normAutofit fontScale="92500" lnSpcReduction="10000"/>
          </a:bodyPr>
          <a:lstStyle/>
          <a:p>
            <a:r>
              <a:rPr lang="sk-SK" sz="3000" b="1" dirty="0" smtClean="0">
                <a:solidFill>
                  <a:srgbClr val="0070C0"/>
                </a:solidFill>
              </a:rPr>
              <a:t>Ďalšie zdroje</a:t>
            </a:r>
          </a:p>
          <a:p>
            <a:r>
              <a:rPr lang="sk-SK" sz="2600" dirty="0" smtClean="0"/>
              <a:t>Užitočné materiály (Efektívna politika vo VD, Kvalitné programy pre potreby učiacich sa, Rovnosť prístupu k vzdelávaniu, Vyššia pripravenosť učiť sa)</a:t>
            </a:r>
          </a:p>
          <a:p>
            <a:r>
              <a:rPr lang="sk-SK" sz="2600" dirty="0" smtClean="0"/>
              <a:t>Učiace sa mestá (+ Sprievodca učiacim sa mestom)</a:t>
            </a:r>
          </a:p>
          <a:p>
            <a:r>
              <a:rPr lang="sk-SK" sz="2600" dirty="0" smtClean="0"/>
              <a:t>Vzdelávatelia</a:t>
            </a:r>
          </a:p>
          <a:p>
            <a:r>
              <a:rPr lang="sk-SK" sz="2600" dirty="0" smtClean="0"/>
              <a:t>Glosár (slovník)</a:t>
            </a:r>
          </a:p>
          <a:p>
            <a:endParaRPr lang="sk-SK" sz="1500" dirty="0" smtClean="0"/>
          </a:p>
          <a:p>
            <a:r>
              <a:rPr lang="sk-SK" sz="3000" b="1" dirty="0" smtClean="0">
                <a:solidFill>
                  <a:srgbClr val="0070C0"/>
                </a:solidFill>
              </a:rPr>
              <a:t>Príručka</a:t>
            </a:r>
          </a:p>
          <a:p>
            <a:pPr>
              <a:buNone/>
            </a:pPr>
            <a:endParaRPr lang="sk-SK" sz="1500" b="1" dirty="0" smtClean="0">
              <a:solidFill>
                <a:srgbClr val="0070C0"/>
              </a:solidFill>
            </a:endParaRPr>
          </a:p>
          <a:p>
            <a:r>
              <a:rPr lang="sk-SK" sz="2400" b="1" dirty="0" smtClean="0">
                <a:solidFill>
                  <a:srgbClr val="0070C0"/>
                </a:solidFill>
              </a:rPr>
              <a:t>Jazyky platformy (</a:t>
            </a:r>
            <a:r>
              <a:rPr lang="sk-SK" sz="2400" dirty="0" smtClean="0"/>
              <a:t>EN, HU, IT, RO, SK, IT)</a:t>
            </a:r>
          </a:p>
          <a:p>
            <a:endParaRPr lang="sk-SK" sz="2400" b="1" dirty="0" smtClean="0">
              <a:solidFill>
                <a:srgbClr val="0070C0"/>
              </a:solidFill>
            </a:endParaRPr>
          </a:p>
        </p:txBody>
      </p:sp>
      <p:sp>
        <p:nvSpPr>
          <p:cNvPr id="8" name="Figura a mano libera: Forma 20">
            <a:extLst>
              <a:ext uri="{FF2B5EF4-FFF2-40B4-BE49-F238E27FC236}">
                <a16:creationId xmlns="" xmlns:a16="http://schemas.microsoft.com/office/drawing/2014/main" id="{08D25DD7-8983-4B0E-87AD-04CCE6ACA65D}"/>
              </a:ext>
            </a:extLst>
          </p:cNvPr>
          <p:cNvSpPr/>
          <p:nvPr/>
        </p:nvSpPr>
        <p:spPr>
          <a:xfrm rot="16200000">
            <a:off x="-3002411" y="2983392"/>
            <a:ext cx="6877022" cy="872197"/>
          </a:xfrm>
          <a:custGeom>
            <a:avLst/>
            <a:gdLst>
              <a:gd name="connsiteX0" fmla="*/ 3869531 w 3876675"/>
              <a:gd name="connsiteY0" fmla="*/ 1359694 h 1762125"/>
              <a:gd name="connsiteX1" fmla="*/ 2359819 w 3876675"/>
              <a:gd name="connsiteY1" fmla="*/ 1744504 h 1762125"/>
              <a:gd name="connsiteX2" fmla="*/ 7144 w 3876675"/>
              <a:gd name="connsiteY2" fmla="*/ 1287304 h 1762125"/>
              <a:gd name="connsiteX3" fmla="*/ 7144 w 3876675"/>
              <a:gd name="connsiteY3" fmla="*/ 7144 h 1762125"/>
              <a:gd name="connsiteX4" fmla="*/ 3869531 w 3876675"/>
              <a:gd name="connsiteY4" fmla="*/ 7144 h 1762125"/>
              <a:gd name="connsiteX5" fmla="*/ 3869531 w 3876675"/>
              <a:gd name="connsiteY5" fmla="*/ 1359694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675" h="1762125">
                <a:moveTo>
                  <a:pt x="3869531" y="1359694"/>
                </a:moveTo>
                <a:cubicBezTo>
                  <a:pt x="3869531" y="1359694"/>
                  <a:pt x="3379946" y="1834039"/>
                  <a:pt x="2359819" y="1744504"/>
                </a:cubicBezTo>
                <a:cubicBezTo>
                  <a:pt x="1339691" y="1654969"/>
                  <a:pt x="936784" y="1180624"/>
                  <a:pt x="7144" y="1287304"/>
                </a:cubicBezTo>
                <a:lnTo>
                  <a:pt x="7144" y="7144"/>
                </a:lnTo>
                <a:lnTo>
                  <a:pt x="3869531" y="7144"/>
                </a:lnTo>
                <a:lnTo>
                  <a:pt x="3869531" y="1359694"/>
                </a:lnTo>
                <a:close/>
              </a:path>
            </a:pathLst>
          </a:custGeom>
          <a:gradFill flip="none" rotWithShape="1">
            <a:gsLst>
              <a:gs pos="7000">
                <a:schemeClr val="accent1">
                  <a:lumMod val="50000"/>
                </a:schemeClr>
              </a:gs>
              <a:gs pos="92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9" name="Immagine 11">
            <a:extLst>
              <a:ext uri="{FF2B5EF4-FFF2-40B4-BE49-F238E27FC236}">
                <a16:creationId xmlns="" xmlns:a16="http://schemas.microsoft.com/office/drawing/2014/main" id="{367BB5EC-09A3-42CF-9BAF-10014F5842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97" y="-19021"/>
            <a:ext cx="1744394" cy="1097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20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89586856-83E2-4B97-BEA4-1181B31F2D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58" y="6330985"/>
            <a:ext cx="2246142" cy="5270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899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 smtClean="0">
                <a:solidFill>
                  <a:srgbClr val="0070C0"/>
                </a:solidFill>
              </a:rPr>
              <a:t>Sprievodca učiacim sa mestom</a:t>
            </a:r>
            <a:endParaRPr lang="sk-SK" sz="2800" b="1" dirty="0">
              <a:solidFill>
                <a:srgbClr val="0070C0"/>
              </a:solidFill>
            </a:endParaRPr>
          </a:p>
        </p:txBody>
      </p:sp>
      <p:sp>
        <p:nvSpPr>
          <p:cNvPr id="11" name="Zástupný symbol textu 10"/>
          <p:cNvSpPr>
            <a:spLocks noGrp="1"/>
          </p:cNvSpPr>
          <p:nvPr>
            <p:ph type="body" idx="1"/>
          </p:nvPr>
        </p:nvSpPr>
        <p:spPr>
          <a:xfrm>
            <a:off x="1192306" y="1535113"/>
            <a:ext cx="4804211" cy="639762"/>
          </a:xfrm>
        </p:spPr>
        <p:txBody>
          <a:bodyPr/>
          <a:lstStyle/>
          <a:p>
            <a:r>
              <a:rPr lang="sk-SK" dirty="0" smtClean="0"/>
              <a:t>Iniciatívy UNESCO a EÚ</a:t>
            </a:r>
            <a:endParaRPr lang="sk-SK" dirty="0"/>
          </a:p>
        </p:txBody>
      </p:sp>
      <p:sp>
        <p:nvSpPr>
          <p:cNvPr id="6" name="Zástupný objekt pre obsah 5"/>
          <p:cNvSpPr>
            <a:spLocks noGrp="1"/>
          </p:cNvSpPr>
          <p:nvPr>
            <p:ph sz="half" idx="2"/>
          </p:nvPr>
        </p:nvSpPr>
        <p:spPr>
          <a:xfrm>
            <a:off x="1192306" y="2174875"/>
            <a:ext cx="4804211" cy="3951288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Celoživotné vzdelávanie</a:t>
            </a:r>
            <a:endParaRPr lang="sk-SK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k-SK" sz="2600" dirty="0" smtClean="0"/>
              <a:t>UNESCO</a:t>
            </a:r>
          </a:p>
          <a:p>
            <a:r>
              <a:rPr lang="sk-SK" sz="2600" dirty="0" smtClean="0"/>
              <a:t>Učiace sa mestá</a:t>
            </a:r>
          </a:p>
          <a:p>
            <a:r>
              <a:rPr lang="sk-SK" sz="2600" dirty="0" smtClean="0"/>
              <a:t>Kreatívne mestá</a:t>
            </a:r>
          </a:p>
          <a:p>
            <a:r>
              <a:rPr lang="sk-SK" sz="2600" dirty="0" smtClean="0"/>
              <a:t>Ďalšie iniciatívy</a:t>
            </a:r>
          </a:p>
          <a:p>
            <a:pPr>
              <a:buNone/>
            </a:pPr>
            <a:r>
              <a:rPr lang="sk-SK" sz="2600" dirty="0" smtClean="0"/>
              <a:t>EÚ</a:t>
            </a:r>
          </a:p>
          <a:p>
            <a:r>
              <a:rPr lang="sk-SK" sz="2600" dirty="0" err="1" smtClean="0"/>
              <a:t>Smart</a:t>
            </a:r>
            <a:r>
              <a:rPr lang="sk-SK" sz="2600" dirty="0" smtClean="0"/>
              <a:t> </a:t>
            </a:r>
            <a:r>
              <a:rPr lang="sk-SK" sz="2600" dirty="0" err="1" smtClean="0"/>
              <a:t>Cities</a:t>
            </a:r>
            <a:endParaRPr lang="sk-SK" sz="2600" dirty="0" smtClean="0"/>
          </a:p>
          <a:p>
            <a:r>
              <a:rPr lang="sk-SK" sz="2600" dirty="0" smtClean="0"/>
              <a:t>Európske hlavné mesto kultúry</a:t>
            </a:r>
          </a:p>
          <a:p>
            <a:r>
              <a:rPr lang="sk-SK" sz="2600" dirty="0" smtClean="0"/>
              <a:t>Zelené hlavné mesto</a:t>
            </a:r>
            <a:endParaRPr lang="sk-SK" dirty="0" smtClean="0"/>
          </a:p>
          <a:p>
            <a:endParaRPr lang="sk-SK" b="1" dirty="0">
              <a:solidFill>
                <a:srgbClr val="0070C0"/>
              </a:solidFill>
            </a:endParaRPr>
          </a:p>
          <a:p>
            <a:endParaRPr lang="sk-SK" dirty="0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Príklady a návody</a:t>
            </a:r>
            <a:endParaRPr lang="sk-SK" dirty="0"/>
          </a:p>
        </p:txBody>
      </p:sp>
      <p:sp>
        <p:nvSpPr>
          <p:cNvPr id="7" name="Zástupný objekt pre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400" b="1" dirty="0" smtClean="0">
                <a:solidFill>
                  <a:srgbClr val="0070C0"/>
                </a:solidFill>
              </a:rPr>
              <a:t>Učiaca sa Trnava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Učiace sa mesto Pécs (HU)</a:t>
            </a:r>
          </a:p>
          <a:p>
            <a:r>
              <a:rPr lang="sk-SK" sz="2400" b="1" dirty="0" smtClean="0">
                <a:solidFill>
                  <a:srgbClr val="0070C0"/>
                </a:solidFill>
              </a:rPr>
              <a:t>EHMK Košice, Trenčín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Kreatívne Košice</a:t>
            </a:r>
          </a:p>
          <a:p>
            <a:endParaRPr lang="sk-SK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k-SK" b="1" dirty="0" smtClean="0"/>
              <a:t>Dokumenty (výber)</a:t>
            </a:r>
          </a:p>
          <a:p>
            <a:r>
              <a:rPr lang="sk-SK" sz="2400" dirty="0" smtClean="0"/>
              <a:t>Pekinská deklarácia o budovaní  Učiacich sa miest</a:t>
            </a:r>
          </a:p>
          <a:p>
            <a:r>
              <a:rPr lang="sk-SK" dirty="0" smtClean="0"/>
              <a:t>Hlavné charakteristiky Učiacich sa miest</a:t>
            </a:r>
          </a:p>
          <a:p>
            <a:r>
              <a:rPr lang="sk-SK" sz="2400" dirty="0" smtClean="0"/>
              <a:t>Prihláška</a:t>
            </a:r>
          </a:p>
          <a:p>
            <a:r>
              <a:rPr lang="sk-SK" dirty="0" smtClean="0"/>
              <a:t>Pokyny pre budovanie  Učiacich sa miest</a:t>
            </a:r>
            <a:endParaRPr lang="sk-SK" sz="2400" dirty="0" smtClean="0"/>
          </a:p>
        </p:txBody>
      </p:sp>
      <p:sp>
        <p:nvSpPr>
          <p:cNvPr id="8" name="Figura a mano libera: Forma 20">
            <a:extLst>
              <a:ext uri="{FF2B5EF4-FFF2-40B4-BE49-F238E27FC236}">
                <a16:creationId xmlns="" xmlns:a16="http://schemas.microsoft.com/office/drawing/2014/main" id="{08D25DD7-8983-4B0E-87AD-04CCE6ACA65D}"/>
              </a:ext>
            </a:extLst>
          </p:cNvPr>
          <p:cNvSpPr/>
          <p:nvPr/>
        </p:nvSpPr>
        <p:spPr>
          <a:xfrm rot="16200000">
            <a:off x="-3002411" y="2983392"/>
            <a:ext cx="6877022" cy="872197"/>
          </a:xfrm>
          <a:custGeom>
            <a:avLst/>
            <a:gdLst>
              <a:gd name="connsiteX0" fmla="*/ 3869531 w 3876675"/>
              <a:gd name="connsiteY0" fmla="*/ 1359694 h 1762125"/>
              <a:gd name="connsiteX1" fmla="*/ 2359819 w 3876675"/>
              <a:gd name="connsiteY1" fmla="*/ 1744504 h 1762125"/>
              <a:gd name="connsiteX2" fmla="*/ 7144 w 3876675"/>
              <a:gd name="connsiteY2" fmla="*/ 1287304 h 1762125"/>
              <a:gd name="connsiteX3" fmla="*/ 7144 w 3876675"/>
              <a:gd name="connsiteY3" fmla="*/ 7144 h 1762125"/>
              <a:gd name="connsiteX4" fmla="*/ 3869531 w 3876675"/>
              <a:gd name="connsiteY4" fmla="*/ 7144 h 1762125"/>
              <a:gd name="connsiteX5" fmla="*/ 3869531 w 3876675"/>
              <a:gd name="connsiteY5" fmla="*/ 1359694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675" h="1762125">
                <a:moveTo>
                  <a:pt x="3869531" y="1359694"/>
                </a:moveTo>
                <a:cubicBezTo>
                  <a:pt x="3869531" y="1359694"/>
                  <a:pt x="3379946" y="1834039"/>
                  <a:pt x="2359819" y="1744504"/>
                </a:cubicBezTo>
                <a:cubicBezTo>
                  <a:pt x="1339691" y="1654969"/>
                  <a:pt x="936784" y="1180624"/>
                  <a:pt x="7144" y="1287304"/>
                </a:cubicBezTo>
                <a:lnTo>
                  <a:pt x="7144" y="7144"/>
                </a:lnTo>
                <a:lnTo>
                  <a:pt x="3869531" y="7144"/>
                </a:lnTo>
                <a:lnTo>
                  <a:pt x="3869531" y="1359694"/>
                </a:lnTo>
                <a:close/>
              </a:path>
            </a:pathLst>
          </a:custGeom>
          <a:gradFill flip="none" rotWithShape="1">
            <a:gsLst>
              <a:gs pos="7000">
                <a:schemeClr val="accent1">
                  <a:lumMod val="50000"/>
                </a:schemeClr>
              </a:gs>
              <a:gs pos="92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9" name="Immagine 11">
            <a:extLst>
              <a:ext uri="{FF2B5EF4-FFF2-40B4-BE49-F238E27FC236}">
                <a16:creationId xmlns="" xmlns:a16="http://schemas.microsoft.com/office/drawing/2014/main" id="{367BB5EC-09A3-42CF-9BAF-10014F5842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97" y="-19021"/>
            <a:ext cx="1744394" cy="1097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20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89586856-83E2-4B97-BEA4-1181B31F2D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58" y="6330985"/>
            <a:ext cx="2246142" cy="5270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899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4800" b="1" dirty="0" smtClean="0">
              <a:solidFill>
                <a:srgbClr val="0070C0"/>
              </a:solidFill>
            </a:endParaRPr>
          </a:p>
          <a:p>
            <a:endParaRPr lang="sk-SK" sz="48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sk-SK" sz="4400" b="1" dirty="0">
                <a:solidFill>
                  <a:srgbClr val="0070C0"/>
                </a:solidFill>
              </a:rPr>
              <a:t> </a:t>
            </a:r>
            <a:r>
              <a:rPr lang="sk-SK" sz="4400" b="1" dirty="0" smtClean="0">
                <a:solidFill>
                  <a:srgbClr val="0070C0"/>
                </a:solidFill>
              </a:rPr>
              <a:t>           Ďakujeme za pozornosť</a:t>
            </a:r>
            <a:endParaRPr lang="sk-SK" sz="4400" b="1" dirty="0">
              <a:solidFill>
                <a:srgbClr val="0070C0"/>
              </a:solidFill>
            </a:endParaRPr>
          </a:p>
        </p:txBody>
      </p:sp>
      <p:sp>
        <p:nvSpPr>
          <p:cNvPr id="4" name="Figura a mano libera: Forma 20">
            <a:extLst>
              <a:ext uri="{FF2B5EF4-FFF2-40B4-BE49-F238E27FC236}">
                <a16:creationId xmlns="" xmlns:a16="http://schemas.microsoft.com/office/drawing/2014/main" id="{08D25DD7-8983-4B0E-87AD-04CCE6ACA65D}"/>
              </a:ext>
            </a:extLst>
          </p:cNvPr>
          <p:cNvSpPr/>
          <p:nvPr/>
        </p:nvSpPr>
        <p:spPr>
          <a:xfrm rot="16200000">
            <a:off x="-3002411" y="2983392"/>
            <a:ext cx="6877022" cy="872197"/>
          </a:xfrm>
          <a:custGeom>
            <a:avLst/>
            <a:gdLst>
              <a:gd name="connsiteX0" fmla="*/ 3869531 w 3876675"/>
              <a:gd name="connsiteY0" fmla="*/ 1359694 h 1762125"/>
              <a:gd name="connsiteX1" fmla="*/ 2359819 w 3876675"/>
              <a:gd name="connsiteY1" fmla="*/ 1744504 h 1762125"/>
              <a:gd name="connsiteX2" fmla="*/ 7144 w 3876675"/>
              <a:gd name="connsiteY2" fmla="*/ 1287304 h 1762125"/>
              <a:gd name="connsiteX3" fmla="*/ 7144 w 3876675"/>
              <a:gd name="connsiteY3" fmla="*/ 7144 h 1762125"/>
              <a:gd name="connsiteX4" fmla="*/ 3869531 w 3876675"/>
              <a:gd name="connsiteY4" fmla="*/ 7144 h 1762125"/>
              <a:gd name="connsiteX5" fmla="*/ 3869531 w 3876675"/>
              <a:gd name="connsiteY5" fmla="*/ 1359694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675" h="1762125">
                <a:moveTo>
                  <a:pt x="3869531" y="1359694"/>
                </a:moveTo>
                <a:cubicBezTo>
                  <a:pt x="3869531" y="1359694"/>
                  <a:pt x="3379946" y="1834039"/>
                  <a:pt x="2359819" y="1744504"/>
                </a:cubicBezTo>
                <a:cubicBezTo>
                  <a:pt x="1339691" y="1654969"/>
                  <a:pt x="936784" y="1180624"/>
                  <a:pt x="7144" y="1287304"/>
                </a:cubicBezTo>
                <a:lnTo>
                  <a:pt x="7144" y="7144"/>
                </a:lnTo>
                <a:lnTo>
                  <a:pt x="3869531" y="7144"/>
                </a:lnTo>
                <a:lnTo>
                  <a:pt x="3869531" y="1359694"/>
                </a:lnTo>
                <a:close/>
              </a:path>
            </a:pathLst>
          </a:custGeom>
          <a:gradFill flip="none" rotWithShape="1">
            <a:gsLst>
              <a:gs pos="7000">
                <a:schemeClr val="accent1">
                  <a:lumMod val="50000"/>
                </a:schemeClr>
              </a:gs>
              <a:gs pos="92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7" name="Immagine 11">
            <a:extLst>
              <a:ext uri="{FF2B5EF4-FFF2-40B4-BE49-F238E27FC236}">
                <a16:creationId xmlns="" xmlns:a16="http://schemas.microsoft.com/office/drawing/2014/main" id="{367BB5EC-09A3-42CF-9BAF-10014F5842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97" y="-19021"/>
            <a:ext cx="1744394" cy="1097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20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89586856-83E2-4B97-BEA4-1181B31F2D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58" y="6330985"/>
            <a:ext cx="2246142" cy="5270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3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Theme1" id="{26184478-BEE6-414F-8D41-7874DA1DB7E2}" vid="{93D360C3-2A3A-47BA-8EC1-25176B84F4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380</Words>
  <Application>Microsoft Office PowerPoint</Application>
  <PresentationFormat>Vlastná</PresentationFormat>
  <Paragraphs>71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Theme1</vt:lpstr>
      <vt:lpstr>Vzdelávanie dospelých,  celoživotné vzdelávanie v rukách samosprávy - pomôcky na platforme LEAP</vt:lpstr>
      <vt:lpstr> Vzdelávanie dospelých</vt:lpstr>
      <vt:lpstr>Prečo vzdelávať občanov, komunity,  cieľové skupiny, dospelých?</vt:lpstr>
      <vt:lpstr>Platforma LEAP</vt:lpstr>
      <vt:lpstr>Platforma je stále v procese dopĺňania</vt:lpstr>
      <vt:lpstr>Sprievodca učiacim sa mestom</vt:lpstr>
      <vt:lpstr>Snímka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Vzdelávanie dospelých, celoživotné vzdelávanie v rukách samosprávy - pomôcky na platforme LEAP, Príručka Učiace sa mestá</dc:title>
  <dc:creator>Dominika Temiaková</dc:creator>
  <cp:lastModifiedBy>Marta Jendeková</cp:lastModifiedBy>
  <cp:revision>19</cp:revision>
  <dcterms:created xsi:type="dcterms:W3CDTF">2023-02-13T08:30:03Z</dcterms:created>
  <dcterms:modified xsi:type="dcterms:W3CDTF">2023-02-14T17:03:13Z</dcterms:modified>
</cp:coreProperties>
</file>