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9" roundtripDataSignature="AMtx7mjg+R3qMIiXlGnfKuWvMjrKyl8h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12c921bffdf_0_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" name="Google Shape;67;g12c921bffd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2c921bffdf_2_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12c921bffdf_2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2c921bffdf_0_10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12c921bffdf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12c8acc6801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g12c8acc680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7" name="Google Shape;17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8" name="Google Shape;18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2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2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2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ainova.sk" TargetMode="External"/><Relationship Id="rId4" Type="http://schemas.openxmlformats.org/officeDocument/2006/relationships/image" Target="../media/image3.png"/><Relationship Id="rId11" Type="http://schemas.openxmlformats.org/officeDocument/2006/relationships/image" Target="../media/image10.png"/><Relationship Id="rId10" Type="http://schemas.openxmlformats.org/officeDocument/2006/relationships/image" Target="../media/image11.gif"/><Relationship Id="rId9" Type="http://schemas.openxmlformats.org/officeDocument/2006/relationships/image" Target="../media/image4.png"/><Relationship Id="rId5" Type="http://schemas.openxmlformats.org/officeDocument/2006/relationships/image" Target="../media/image2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hyperlink" Target="mailto:marta.jendekova@ainova.sk" TargetMode="External"/><Relationship Id="rId5" Type="http://schemas.openxmlformats.org/officeDocument/2006/relationships/hyperlink" Target="mailto:barbara.kollarova@ainova.sk" TargetMode="External"/><Relationship Id="rId6" Type="http://schemas.openxmlformats.org/officeDocument/2006/relationships/hyperlink" Target="mailto:barbarakollarova@gmail.com" TargetMode="External"/><Relationship Id="rId7" Type="http://schemas.openxmlformats.org/officeDocument/2006/relationships/image" Target="../media/image9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243000" y="651982"/>
            <a:ext cx="4998600" cy="1822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80"/>
              <a:buNone/>
            </a:pPr>
            <a:r>
              <a:rPr b="1" lang="en-US" sz="2400"/>
              <a:t>Malokarpatská vzdelávacia sieť - učiaca sa komunita </a:t>
            </a:r>
            <a:endParaRPr b="1" sz="2400"/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11700" y="2834125"/>
            <a:ext cx="5349000" cy="12837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spolutvorba nového obsahu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sz="1800"/>
              <a:t>spájanie síl pre kolektívny dopad</a:t>
            </a:r>
            <a:endParaRPr sz="18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32"/>
              <a:buNone/>
            </a:pPr>
            <a:r>
              <a:t/>
            </a:r>
            <a:endParaRPr sz="1960"/>
          </a:p>
        </p:txBody>
      </p:sp>
      <p:pic>
        <p:nvPicPr>
          <p:cNvPr id="56" name="Google Shape;56;p1"/>
          <p:cNvPicPr preferRelativeResize="0"/>
          <p:nvPr/>
        </p:nvPicPr>
        <p:blipFill rotWithShape="1">
          <a:blip r:embed="rId4">
            <a:alphaModFix/>
          </a:blip>
          <a:srcRect b="27443" l="9504" r="14153" t="28505"/>
          <a:stretch/>
        </p:blipFill>
        <p:spPr>
          <a:xfrm>
            <a:off x="311700" y="4513250"/>
            <a:ext cx="1190723" cy="47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29013" y="4550020"/>
            <a:ext cx="2163973" cy="454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2"/>
          <p:cNvPicPr preferRelativeResize="0"/>
          <p:nvPr/>
        </p:nvPicPr>
        <p:blipFill rotWithShape="1">
          <a:blip r:embed="rId4">
            <a:alphaModFix/>
          </a:blip>
          <a:srcRect b="27443" l="9504" r="14153" t="28505"/>
          <a:stretch/>
        </p:blipFill>
        <p:spPr>
          <a:xfrm>
            <a:off x="7720150" y="4500300"/>
            <a:ext cx="1190723" cy="470501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2"/>
          <p:cNvSpPr txBox="1"/>
          <p:nvPr/>
        </p:nvSpPr>
        <p:spPr>
          <a:xfrm>
            <a:off x="4895800" y="841875"/>
            <a:ext cx="3471000" cy="241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  <a:highlight>
                  <a:srgbClr val="FFFFFF"/>
                </a:highlight>
              </a:rPr>
              <a:t>Obsah</a:t>
            </a:r>
            <a:r>
              <a:rPr b="1" i="0" lang="en-US" sz="20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US" sz="2000" u="none" cap="none" strike="noStrike">
                <a:solidFill>
                  <a:schemeClr val="dk1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200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50"/>
              <a:buFont typeface="Arial"/>
              <a:buNone/>
            </a:pPr>
            <a:r>
              <a:t/>
            </a:r>
            <a:endParaRPr b="0" i="0" sz="185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6075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chemeClr val="dk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O nás (AINova + partneri)</a:t>
            </a:r>
            <a:endParaRPr b="0" i="0" sz="1800" u="none" cap="none" strike="noStrike">
              <a:solidFill>
                <a:schemeClr val="dk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6075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chemeClr val="dk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Čo? Prečo? Ako? S kým?</a:t>
            </a:r>
            <a:endParaRPr b="0" i="0" sz="1800" u="none" cap="none" strike="noStrike">
              <a:solidFill>
                <a:schemeClr val="dk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6075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chemeClr val="dk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Naša ponuka</a:t>
            </a:r>
            <a:endParaRPr b="0" i="0" sz="1800" u="none" cap="none" strike="noStrike">
              <a:solidFill>
                <a:schemeClr val="dk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46075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0"/>
              <a:buFont typeface="Arial"/>
              <a:buAutoNum type="arabicPeriod"/>
            </a:pPr>
            <a:r>
              <a:rPr b="0" i="0" lang="en-US" sz="1800" u="none" cap="none" strike="noStrike">
                <a:solidFill>
                  <a:schemeClr val="dk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Q&amp;As </a:t>
            </a:r>
            <a:endParaRPr/>
          </a:p>
          <a:p>
            <a:pPr indent="-2286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5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t/>
            </a:r>
            <a:endParaRPr b="0" i="0" sz="1450" u="none" cap="none" strike="noStrike">
              <a:solidFill>
                <a:schemeClr val="dk1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95588" y="4508370"/>
            <a:ext cx="2163973" cy="454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2c921bffdf_0_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70" name="Google Shape;70;g12c921bffdf_0_7"/>
          <p:cNvSpPr txBox="1"/>
          <p:nvPr>
            <p:ph idx="1" type="body"/>
          </p:nvPr>
        </p:nvSpPr>
        <p:spPr>
          <a:xfrm>
            <a:off x="179825" y="169675"/>
            <a:ext cx="3892800" cy="28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44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20582"/>
              <a:buNone/>
            </a:pPr>
            <a:r>
              <a:rPr b="1" lang="en-US" sz="2600">
                <a:solidFill>
                  <a:srgbClr val="000000"/>
                </a:solidFill>
              </a:rPr>
              <a:t>O nás</a:t>
            </a:r>
            <a:endParaRPr b="1" sz="26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64864"/>
              <a:buNone/>
            </a:pPr>
            <a:r>
              <a:t/>
            </a:r>
            <a:endParaRPr b="1" sz="20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081"/>
              <a:buNone/>
            </a:pPr>
            <a:r>
              <a:rPr lang="en-US" sz="1600" u="sng">
                <a:solidFill>
                  <a:schemeClr val="hlink"/>
                </a:solidFill>
                <a:hlinkClick r:id="rId3"/>
              </a:rPr>
              <a:t>AINova</a:t>
            </a:r>
            <a:r>
              <a:rPr lang="en-US" sz="1600"/>
              <a:t> (Sv. Jur):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81081"/>
              <a:buNone/>
            </a:pPr>
            <a:r>
              <a:t/>
            </a:r>
            <a:endParaRPr sz="1600"/>
          </a:p>
          <a:p>
            <a:pPr indent="-34530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5135"/>
              <a:buChar char="-"/>
            </a:pPr>
            <a:r>
              <a:rPr lang="en-US" sz="1600"/>
              <a:t>Kultúrne dedičstvo</a:t>
            </a:r>
            <a:endParaRPr sz="1600"/>
          </a:p>
          <a:p>
            <a:pPr indent="-34530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5135"/>
              <a:buChar char="-"/>
            </a:pPr>
            <a:r>
              <a:rPr lang="en-US" sz="1600"/>
              <a:t>Regionálny rozvoj</a:t>
            </a:r>
            <a:endParaRPr sz="1600"/>
          </a:p>
          <a:p>
            <a:pPr indent="-34530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5135"/>
              <a:buChar char="-"/>
            </a:pPr>
            <a:r>
              <a:rPr lang="en-US" sz="1600"/>
              <a:t>Komunitné aktivity</a:t>
            </a:r>
            <a:endParaRPr sz="1600"/>
          </a:p>
          <a:p>
            <a:pPr indent="-34530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5135"/>
              <a:buChar char="-"/>
            </a:pPr>
            <a:r>
              <a:rPr b="1" lang="en-US" sz="1600"/>
              <a:t>Vzdelávanie dospelých</a:t>
            </a:r>
            <a:endParaRPr b="1" sz="1600"/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5135"/>
              <a:buNone/>
            </a:pPr>
            <a:r>
              <a:t/>
            </a:r>
            <a:endParaRPr b="1" sz="1600"/>
          </a:p>
          <a:p>
            <a:pPr indent="-345302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35135"/>
              <a:buChar char="-"/>
            </a:pPr>
            <a:r>
              <a:rPr lang="en-US" sz="1600"/>
              <a:t>Partneri v projekte Learning Forward 21:</a:t>
            </a:r>
            <a:endParaRPr sz="1600"/>
          </a:p>
        </p:txBody>
      </p:sp>
      <p:pic>
        <p:nvPicPr>
          <p:cNvPr id="71" name="Google Shape;71;g12c921bffdf_0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82877" y="4203638"/>
            <a:ext cx="1441826" cy="987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g12c921bffdf_0_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725" y="4470158"/>
            <a:ext cx="2163973" cy="454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g12c921bffdf_0_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33825" y="2240825"/>
            <a:ext cx="4302450" cy="2783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g12c921bffdf_0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78875" y="2105175"/>
            <a:ext cx="1027351" cy="10273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ante logo.jpg" id="75" name="Google Shape;75;g12c921bffdf_0_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888650" y="1489875"/>
            <a:ext cx="647700" cy="742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̃ppus_logo.png" id="76" name="Google Shape;76;g12c921bffdf_0_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788675" y="1637525"/>
            <a:ext cx="971550" cy="4476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ainova.sk/wp-content/uploads/2022/03/grafia_logo.gif" id="77" name="Google Shape;77;g12c921bffdf_0_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5892613" y="1604175"/>
            <a:ext cx="809625" cy="514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ainova.sk/wp-content/uploads/2022/03/stromzivota.png" id="78" name="Google Shape;78;g12c921bffdf_0_7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7650038" y="1682650"/>
            <a:ext cx="1386250" cy="35746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g12c921bffdf_0_7"/>
          <p:cNvSpPr txBox="1"/>
          <p:nvPr/>
        </p:nvSpPr>
        <p:spPr>
          <a:xfrm>
            <a:off x="2069525" y="4688550"/>
            <a:ext cx="2562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3"/>
          <p:cNvPicPr preferRelativeResize="0"/>
          <p:nvPr/>
        </p:nvPicPr>
        <p:blipFill rotWithShape="1">
          <a:blip r:embed="rId4">
            <a:alphaModFix/>
          </a:blip>
          <a:srcRect b="27443" l="9504" r="14153" t="28505"/>
          <a:stretch/>
        </p:blipFill>
        <p:spPr>
          <a:xfrm>
            <a:off x="3847550" y="4552100"/>
            <a:ext cx="1190723" cy="4705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3"/>
          <p:cNvSpPr txBox="1"/>
          <p:nvPr/>
        </p:nvSpPr>
        <p:spPr>
          <a:xfrm>
            <a:off x="427400" y="1683750"/>
            <a:ext cx="3082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479225" y="643036"/>
            <a:ext cx="4265100" cy="4924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Čo chceme?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2713" y="4560170"/>
            <a:ext cx="2163973" cy="454353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3"/>
          <p:cNvSpPr txBox="1"/>
          <p:nvPr/>
        </p:nvSpPr>
        <p:spPr>
          <a:xfrm>
            <a:off x="479225" y="1166598"/>
            <a:ext cx="3657300" cy="31950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iniciovať vznik:</a:t>
            </a:r>
            <a:endParaRPr/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Malokarpatsk</a:t>
            </a:r>
            <a:r>
              <a:rPr b="1" i="1" lang="en-US" sz="2000">
                <a:solidFill>
                  <a:schemeClr val="dk2"/>
                </a:solidFill>
              </a:rPr>
              <a:t>ej</a:t>
            </a:r>
            <a:r>
              <a:rPr b="1" i="1" lang="en-US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vzdelávace</a:t>
            </a:r>
            <a:r>
              <a:rPr b="1" i="1" lang="en-US" sz="2000">
                <a:solidFill>
                  <a:schemeClr val="dk2"/>
                </a:solidFill>
              </a:rPr>
              <a:t>j</a:t>
            </a:r>
            <a:r>
              <a:rPr b="1" i="1" lang="en-US" sz="2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siete</a:t>
            </a:r>
            <a:endParaRPr b="1" i="1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(pracovný názov)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0" marL="387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2"/>
                </a:solidFill>
              </a:rPr>
              <a:t>neformálne partnerstvo aktérov vo vzdelávaní dospelých a organizácií, ktoré majú záujem zapojiť sa do rozvoja a budovania kultúry celoživotného vzdelávania v Malokarpatskom regióne  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4"/>
          <p:cNvPicPr preferRelativeResize="0"/>
          <p:nvPr/>
        </p:nvPicPr>
        <p:blipFill rotWithShape="1">
          <a:blip r:embed="rId4">
            <a:alphaModFix/>
          </a:blip>
          <a:srcRect b="27443" l="9504" r="14153" t="28505"/>
          <a:stretch/>
        </p:blipFill>
        <p:spPr>
          <a:xfrm>
            <a:off x="3847550" y="4552100"/>
            <a:ext cx="1190723" cy="47050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4"/>
          <p:cNvSpPr txBox="1"/>
          <p:nvPr/>
        </p:nvSpPr>
        <p:spPr>
          <a:xfrm>
            <a:off x="427400" y="1683750"/>
            <a:ext cx="3082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4"/>
          <p:cNvSpPr txBox="1"/>
          <p:nvPr/>
        </p:nvSpPr>
        <p:spPr>
          <a:xfrm>
            <a:off x="479225" y="643036"/>
            <a:ext cx="4265100" cy="4924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Prečo to chceme?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6" name="Google Shape;96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2713" y="4560170"/>
            <a:ext cx="2163973" cy="454353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4"/>
          <p:cNvSpPr txBox="1"/>
          <p:nvPr/>
        </p:nvSpPr>
        <p:spPr>
          <a:xfrm>
            <a:off x="479225" y="1166598"/>
            <a:ext cx="3657300" cy="31950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chceme aktívne </a:t>
            </a:r>
            <a:r>
              <a:rPr b="1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reagovať na</a:t>
            </a: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ourier New"/>
              <a:buChar char="o"/>
            </a:pPr>
            <a:r>
              <a:rPr b="1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výzvy </a:t>
            </a: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21. stor. (klimatická zmena, technologický pokrok, konflikty &amp; krízy)</a:t>
            </a:r>
            <a:endParaRPr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ourier New"/>
              <a:buChar char="o"/>
            </a:pPr>
            <a:r>
              <a:rPr b="1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potrebu tvoriť </a:t>
            </a: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nový a flexibilný vzdelávací obsah:</a:t>
            </a:r>
            <a:endParaRPr/>
          </a:p>
          <a:p>
            <a:pPr indent="-285750" lvl="0" marL="387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1" i="0" lang="en-US" sz="1400" u="none" cap="none" strike="noStrike">
                <a:solidFill>
                  <a:srgbClr val="92D050"/>
                </a:solidFill>
                <a:latin typeface="Arial"/>
                <a:ea typeface="Arial"/>
                <a:cs typeface="Arial"/>
                <a:sym typeface="Arial"/>
              </a:rPr>
              <a:t>zelené kompetencie</a:t>
            </a:r>
            <a:endParaRPr b="1" i="0" sz="1400" u="none" cap="none" strike="noStrike">
              <a:solidFill>
                <a:srgbClr val="92D05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387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1" i="0" lang="en-US" sz="1400" u="none" cap="none" strike="noStrike">
                <a:solidFill>
                  <a:srgbClr val="0C5ADB"/>
                </a:solidFill>
                <a:latin typeface="Arial"/>
                <a:ea typeface="Arial"/>
                <a:cs typeface="Arial"/>
                <a:sym typeface="Arial"/>
              </a:rPr>
              <a:t>občianske kompetencie</a:t>
            </a:r>
            <a:endParaRPr b="1" i="0" sz="1400" u="none" cap="none" strike="noStrike">
              <a:solidFill>
                <a:srgbClr val="0C5AD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ourier New"/>
              <a:buChar char="o"/>
            </a:pPr>
            <a:r>
              <a:rPr b="1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potreby učiacich sa </a:t>
            </a:r>
            <a:r>
              <a:rPr lang="en-US">
                <a:solidFill>
                  <a:schemeClr val="dk2"/>
                </a:solidFill>
              </a:rPr>
              <a:t>a spolupracovať s nimi pri tvorbe obsahu vzdelávania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0" marL="387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5"/>
          <p:cNvPicPr preferRelativeResize="0"/>
          <p:nvPr/>
        </p:nvPicPr>
        <p:blipFill rotWithShape="1">
          <a:blip r:embed="rId4">
            <a:alphaModFix/>
          </a:blip>
          <a:srcRect b="27443" l="9504" r="14153" t="28505"/>
          <a:stretch/>
        </p:blipFill>
        <p:spPr>
          <a:xfrm>
            <a:off x="3847550" y="4552100"/>
            <a:ext cx="1190723" cy="470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5"/>
          <p:cNvSpPr txBox="1"/>
          <p:nvPr/>
        </p:nvSpPr>
        <p:spPr>
          <a:xfrm>
            <a:off x="427400" y="1683750"/>
            <a:ext cx="3082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5"/>
          <p:cNvSpPr txBox="1"/>
          <p:nvPr/>
        </p:nvSpPr>
        <p:spPr>
          <a:xfrm>
            <a:off x="479225" y="621700"/>
            <a:ext cx="4265100" cy="4924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Prečo to chceme?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2713" y="4560170"/>
            <a:ext cx="2163973" cy="45435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5"/>
          <p:cNvSpPr txBox="1"/>
          <p:nvPr/>
        </p:nvSpPr>
        <p:spPr>
          <a:xfrm>
            <a:off x="479225" y="1166598"/>
            <a:ext cx="3657300" cy="31950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chceme sa </a:t>
            </a:r>
            <a:r>
              <a:rPr b="1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pripraviť na</a:t>
            </a: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Courier New"/>
              <a:buChar char="o"/>
            </a:pPr>
            <a:r>
              <a:rPr b="1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príležitosti </a:t>
            </a: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 rozvoj a podporu </a:t>
            </a:r>
            <a:r>
              <a:rPr lang="en-US">
                <a:solidFill>
                  <a:schemeClr val="dk2"/>
                </a:solidFill>
              </a:rPr>
              <a:t>celoživotného vzdelávania (CŽV)</a:t>
            </a: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zapracované do: </a:t>
            </a:r>
            <a:endParaRPr/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387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OP Slovensko (2021 - 2027) – EŠIF</a:t>
            </a:r>
            <a:endParaRPr/>
          </a:p>
          <a:p>
            <a:pPr indent="-285750" lvl="0" marL="387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Plán obnovy a odolnosti (2023 – 2026)</a:t>
            </a:r>
            <a:endParaRPr/>
          </a:p>
          <a:p>
            <a:pPr indent="-285750" lvl="0" marL="387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Stratégia rozvoja CŽV a poradenstva</a:t>
            </a:r>
            <a:endParaRPr/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     (2021 – 2030)</a:t>
            </a:r>
            <a:endParaRPr/>
          </a:p>
          <a:p>
            <a:pPr indent="-285750" lvl="0" marL="387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0" i="0" lang="en-US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Nový zákon o CŽV (leto 2022)</a:t>
            </a:r>
            <a:endParaRPr/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0" marL="387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10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12c921bffdf_2_18"/>
          <p:cNvPicPr preferRelativeResize="0"/>
          <p:nvPr/>
        </p:nvPicPr>
        <p:blipFill rotWithShape="1">
          <a:blip r:embed="rId4">
            <a:alphaModFix/>
          </a:blip>
          <a:srcRect b="27440" l="9504" r="14153" t="28506"/>
          <a:stretch/>
        </p:blipFill>
        <p:spPr>
          <a:xfrm>
            <a:off x="3847550" y="4552100"/>
            <a:ext cx="1190723" cy="470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12c921bffdf_2_18"/>
          <p:cNvSpPr txBox="1"/>
          <p:nvPr/>
        </p:nvSpPr>
        <p:spPr>
          <a:xfrm>
            <a:off x="427400" y="1683750"/>
            <a:ext cx="3082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g12c921bffdf_2_18"/>
          <p:cNvSpPr txBox="1"/>
          <p:nvPr/>
        </p:nvSpPr>
        <p:spPr>
          <a:xfrm>
            <a:off x="479225" y="369225"/>
            <a:ext cx="4265100" cy="4924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 kým?</a:t>
            </a:r>
            <a:endParaRPr b="1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g12c921bffdf_2_18"/>
          <p:cNvSpPr txBox="1"/>
          <p:nvPr/>
        </p:nvSpPr>
        <p:spPr>
          <a:xfrm>
            <a:off x="249025" y="918800"/>
            <a:ext cx="4585200" cy="35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1" i="0" lang="en-US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i="0" lang="en-U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ypickí poskytovatelia </a:t>
            </a:r>
            <a:r>
              <a:rPr b="0" i="0" lang="en-U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vzdelávania dospelých (vzdelávacia organizácia, osvetové stredisko, akadémia/univerzita tretieho veku, jazyková škola, ZUŠ…)</a:t>
            </a:r>
            <a:endParaRPr sz="1300"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•"/>
            </a:pPr>
            <a:r>
              <a:rPr b="1" i="0" lang="en-U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“netypickí” poskytovatelia </a:t>
            </a:r>
            <a:r>
              <a:rPr b="0" i="0" lang="en-U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vzdelávania dospelých (knižnica, múzeum, galéria, kultúrne / kreatívne centrum…)</a:t>
            </a:r>
            <a:endParaRPr sz="1300"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</a:pPr>
            <a:r>
              <a:t/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</a:pPr>
            <a:r>
              <a:rPr b="1" i="0" lang="en-U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kľúčoví hráči vo vzdelávaní</a:t>
            </a:r>
            <a:r>
              <a:rPr b="0" i="0" lang="en-U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 regionálna a miestna samospráva, ŠIOV, AIVD, Ambrela, </a:t>
            </a:r>
            <a:r>
              <a:rPr b="0" i="0" lang="en-US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….</a:t>
            </a:r>
            <a:endParaRPr sz="1300"/>
          </a:p>
          <a:p>
            <a:pPr indent="-3492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•"/>
            </a:pPr>
            <a:r>
              <a:rPr b="1" lang="en-US" sz="1500">
                <a:solidFill>
                  <a:schemeClr val="dk2"/>
                </a:solidFill>
              </a:rPr>
              <a:t>ďalší </a:t>
            </a:r>
            <a:r>
              <a:rPr b="1" i="0" lang="en-U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partneri</a:t>
            </a:r>
            <a:r>
              <a:rPr b="0" i="0" lang="en-US" sz="1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5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g12c921bffdf_2_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72713" y="4560170"/>
            <a:ext cx="2163973" cy="454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2c921bffdf_0_101"/>
          <p:cNvSpPr txBox="1"/>
          <p:nvPr>
            <p:ph idx="1" type="subTitle"/>
          </p:nvPr>
        </p:nvSpPr>
        <p:spPr>
          <a:xfrm>
            <a:off x="311700" y="297025"/>
            <a:ext cx="6464100" cy="42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2000">
                <a:solidFill>
                  <a:schemeClr val="dk1"/>
                </a:solidFill>
              </a:rPr>
              <a:t> </a:t>
            </a:r>
            <a:r>
              <a:rPr b="1" lang="en-US" sz="2000">
                <a:solidFill>
                  <a:schemeClr val="dk1"/>
                </a:solidFill>
              </a:rPr>
              <a:t>Ako?</a:t>
            </a:r>
            <a:r>
              <a:rPr lang="en-US" sz="2000">
                <a:solidFill>
                  <a:schemeClr val="dk1"/>
                </a:solidFill>
              </a:rPr>
              <a:t>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1600">
                <a:solidFill>
                  <a:schemeClr val="dk2"/>
                </a:solidFill>
              </a:rPr>
              <a:t>1. </a:t>
            </a:r>
            <a:r>
              <a:rPr lang="en-US" sz="1600">
                <a:solidFill>
                  <a:schemeClr val="dk2"/>
                </a:solidFill>
              </a:rPr>
              <a:t>tvoriť</a:t>
            </a:r>
            <a:r>
              <a:rPr b="1" lang="en-US" sz="1600">
                <a:solidFill>
                  <a:schemeClr val="dk2"/>
                </a:solidFill>
              </a:rPr>
              <a:t> </a:t>
            </a:r>
            <a:r>
              <a:rPr lang="en-US" sz="1600">
                <a:solidFill>
                  <a:schemeClr val="dk2"/>
                </a:solidFill>
              </a:rPr>
              <a:t>nový vzdelávací program </a:t>
            </a:r>
            <a:r>
              <a:rPr b="1" lang="en-US" sz="1600"/>
              <a:t>i</a:t>
            </a:r>
            <a:r>
              <a:rPr b="1" lang="en-US" sz="1600">
                <a:solidFill>
                  <a:schemeClr val="dk2"/>
                </a:solidFill>
              </a:rPr>
              <a:t>novatívnym prístupom</a:t>
            </a:r>
            <a:r>
              <a:rPr lang="en-US" sz="1600">
                <a:solidFill>
                  <a:schemeClr val="dk2"/>
                </a:solidFill>
              </a:rPr>
              <a:t>:</a:t>
            </a:r>
            <a:endParaRPr/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Courier New"/>
              <a:buChar char="o"/>
            </a:pPr>
            <a:r>
              <a:rPr b="1" lang="en-US" sz="1600">
                <a:solidFill>
                  <a:srgbClr val="92D050"/>
                </a:solidFill>
              </a:rPr>
              <a:t>zelené kompetencie</a:t>
            </a:r>
            <a:endParaRPr b="1" sz="1600">
              <a:solidFill>
                <a:srgbClr val="92D050"/>
              </a:solidFill>
            </a:endParaRPr>
          </a:p>
          <a:p>
            <a:pPr indent="-285750" lvl="0" marL="2857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Courier New"/>
              <a:buChar char="o"/>
            </a:pPr>
            <a:r>
              <a:rPr b="1" lang="en-US" sz="1600">
                <a:solidFill>
                  <a:srgbClr val="0070C0"/>
                </a:solidFill>
              </a:rPr>
              <a:t>občianske kompetencie (projektové, mediálne, obč. participácia)</a:t>
            </a:r>
            <a:endParaRPr/>
          </a:p>
          <a:p>
            <a:pPr indent="-1651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t/>
            </a:r>
            <a:endParaRPr sz="20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1600">
                <a:solidFill>
                  <a:schemeClr val="dk2"/>
                </a:solidFill>
              </a:rPr>
              <a:t>2. </a:t>
            </a:r>
            <a:r>
              <a:rPr b="1" lang="en-US" sz="1600"/>
              <a:t>p</a:t>
            </a:r>
            <a:r>
              <a:rPr b="1" lang="en-US" sz="1600">
                <a:solidFill>
                  <a:schemeClr val="dk2"/>
                </a:solidFill>
              </a:rPr>
              <a:t>articipáciu</a:t>
            </a:r>
            <a:r>
              <a:rPr lang="en-US" sz="1600">
                <a:solidFill>
                  <a:schemeClr val="dk2"/>
                </a:solidFill>
              </a:rPr>
              <a:t> na tvorbe a implementácii národných</a:t>
            </a:r>
            <a:endParaRPr sz="16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US" sz="1600">
                <a:solidFill>
                  <a:schemeClr val="dk2"/>
                </a:solidFill>
              </a:rPr>
              <a:t>stratégií 2021 – 2030 = reprezentácia a presadzovanie záujmov poskytovateľov</a:t>
            </a:r>
            <a:endParaRPr i="1"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i="1"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-US" sz="1600">
                <a:solidFill>
                  <a:schemeClr val="dk2"/>
                </a:solidFill>
              </a:rPr>
              <a:t>3. bud</a:t>
            </a:r>
            <a:r>
              <a:rPr b="1" lang="en-US" sz="1600"/>
              <a:t>ovanie kultúry a ponuky c</a:t>
            </a:r>
            <a:r>
              <a:rPr b="1" lang="en-US" sz="1600">
                <a:solidFill>
                  <a:schemeClr val="dk2"/>
                </a:solidFill>
              </a:rPr>
              <a:t>eloživotného vzdelávania </a:t>
            </a:r>
            <a:r>
              <a:rPr lang="en-US" sz="1600">
                <a:solidFill>
                  <a:schemeClr val="dk2"/>
                </a:solidFill>
              </a:rPr>
              <a:t>v regióne Malých Karpát, spoločne, pomocou </a:t>
            </a:r>
            <a:r>
              <a:rPr b="1" lang="en-US" sz="1600"/>
              <a:t>k</a:t>
            </a:r>
            <a:r>
              <a:rPr b="1" lang="en-US" sz="1600"/>
              <a:t>olektívneho dopadu.</a:t>
            </a:r>
            <a:endParaRPr sz="1600">
              <a:solidFill>
                <a:schemeClr val="dk2"/>
              </a:solidFill>
            </a:endParaRPr>
          </a:p>
        </p:txBody>
      </p:sp>
      <p:pic>
        <p:nvPicPr>
          <p:cNvPr id="121" name="Google Shape;121;g12c921bffdf_0_101"/>
          <p:cNvPicPr preferRelativeResize="0"/>
          <p:nvPr/>
        </p:nvPicPr>
        <p:blipFill rotWithShape="1">
          <a:blip r:embed="rId4">
            <a:alphaModFix/>
          </a:blip>
          <a:srcRect b="27440" l="9504" r="14153" t="28506"/>
          <a:stretch/>
        </p:blipFill>
        <p:spPr>
          <a:xfrm>
            <a:off x="311700" y="4513250"/>
            <a:ext cx="1190723" cy="47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g12c921bffdf_0_10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43125" y="4521333"/>
            <a:ext cx="2163973" cy="454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"/>
          <p:cNvSpPr txBox="1"/>
          <p:nvPr>
            <p:ph type="title"/>
          </p:nvPr>
        </p:nvSpPr>
        <p:spPr>
          <a:xfrm>
            <a:off x="-114575" y="0"/>
            <a:ext cx="8840400" cy="10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0C9F"/>
              </a:buClr>
              <a:buSzPts val="2000"/>
              <a:buFont typeface="Calibri"/>
              <a:buNone/>
            </a:pPr>
            <a:br>
              <a:rPr b="1" lang="en-US" sz="3000"/>
            </a:br>
            <a:r>
              <a:rPr lang="en-US" sz="2000">
                <a:solidFill>
                  <a:schemeClr val="dk2"/>
                </a:solidFill>
              </a:rPr>
              <a:t>5 podmienok kolektívneho dopadu - </a:t>
            </a:r>
            <a:r>
              <a:rPr i="1" lang="en-US" sz="2000">
                <a:solidFill>
                  <a:schemeClr val="dk2"/>
                </a:solidFill>
              </a:rPr>
              <a:t>Malokarpatská vzdelávacia sieť</a:t>
            </a:r>
            <a:endParaRPr i="1" sz="2000">
              <a:solidFill>
                <a:schemeClr val="dk2"/>
              </a:solidFill>
            </a:endParaRPr>
          </a:p>
        </p:txBody>
      </p:sp>
      <p:sp>
        <p:nvSpPr>
          <p:cNvPr id="128" name="Google Shape;12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b="1" i="0" lang="en-US" sz="9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1" i="0" sz="900" u="none" cap="none" strike="noStrike">
              <a:solidFill>
                <a:srgbClr val="8989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/>
          <p:nvPr/>
        </p:nvSpPr>
        <p:spPr>
          <a:xfrm>
            <a:off x="1853859" y="1457205"/>
            <a:ext cx="1362000" cy="578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966612" y="1501724"/>
            <a:ext cx="11109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Individuálne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agendy  členov </a:t>
            </a:r>
            <a:r>
              <a:rPr b="1" lang="en-US" sz="1100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siete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7"/>
          <p:cNvSpPr/>
          <p:nvPr/>
        </p:nvSpPr>
        <p:spPr>
          <a:xfrm>
            <a:off x="1853859" y="2080474"/>
            <a:ext cx="1362000" cy="57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1270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7"/>
          <p:cNvSpPr/>
          <p:nvPr/>
        </p:nvSpPr>
        <p:spPr>
          <a:xfrm>
            <a:off x="1853859" y="2703742"/>
            <a:ext cx="1362000" cy="578400"/>
          </a:xfrm>
          <a:prstGeom prst="roundRect">
            <a:avLst>
              <a:gd fmla="val 16667" name="adj"/>
            </a:avLst>
          </a:prstGeom>
          <a:solidFill>
            <a:srgbClr val="92D050"/>
          </a:solidFill>
          <a:ln cap="flat" cmpd="sng" w="12700">
            <a:solidFill>
              <a:srgbClr val="92D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7"/>
          <p:cNvSpPr/>
          <p:nvPr/>
        </p:nvSpPr>
        <p:spPr>
          <a:xfrm>
            <a:off x="1853859" y="3327011"/>
            <a:ext cx="1362000" cy="578400"/>
          </a:xfrm>
          <a:prstGeom prst="roundRect">
            <a:avLst>
              <a:gd fmla="val 16667" name="adj"/>
            </a:avLst>
          </a:prstGeom>
          <a:solidFill>
            <a:srgbClr val="548135"/>
          </a:solidFill>
          <a:ln cap="flat" cmpd="sng" w="1270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7"/>
          <p:cNvSpPr/>
          <p:nvPr/>
        </p:nvSpPr>
        <p:spPr>
          <a:xfrm>
            <a:off x="1853859" y="3950279"/>
            <a:ext cx="1362000" cy="578400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rgbClr val="FFFF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7"/>
          <p:cNvSpPr txBox="1"/>
          <p:nvPr/>
        </p:nvSpPr>
        <p:spPr>
          <a:xfrm>
            <a:off x="1906698" y="2132532"/>
            <a:ext cx="12309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Fragmentované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meranie výsledkov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"/>
          <p:cNvSpPr txBox="1"/>
          <p:nvPr/>
        </p:nvSpPr>
        <p:spPr>
          <a:xfrm>
            <a:off x="1906698" y="2700729"/>
            <a:ext cx="1230900" cy="55649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Nezávislé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činnosti členov </a:t>
            </a:r>
            <a:r>
              <a:rPr b="1" lang="en-US" sz="1100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siete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"/>
          <p:cNvSpPr txBox="1"/>
          <p:nvPr/>
        </p:nvSpPr>
        <p:spPr>
          <a:xfrm>
            <a:off x="2050271" y="3394146"/>
            <a:ext cx="9435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Sporadická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komunikácia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2035097" y="4024954"/>
            <a:ext cx="9738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Snahy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bez podpory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5349798" y="1457205"/>
            <a:ext cx="1362000" cy="578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5349798" y="2080474"/>
            <a:ext cx="1362000" cy="5784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5349798" y="2703742"/>
            <a:ext cx="1362000" cy="578400"/>
          </a:xfrm>
          <a:prstGeom prst="roundRect">
            <a:avLst>
              <a:gd fmla="val 16667" name="adj"/>
            </a:avLst>
          </a:prstGeom>
          <a:solidFill>
            <a:srgbClr val="92D050"/>
          </a:solidFill>
          <a:ln cap="flat" cmpd="sng" w="127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5349798" y="3327011"/>
            <a:ext cx="1362000" cy="578400"/>
          </a:xfrm>
          <a:prstGeom prst="roundRect">
            <a:avLst>
              <a:gd fmla="val 16667" name="adj"/>
            </a:avLst>
          </a:prstGeom>
          <a:solidFill>
            <a:srgbClr val="548135"/>
          </a:solidFill>
          <a:ln cap="flat" cmpd="sng" w="1270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5349798" y="3950279"/>
            <a:ext cx="1362000" cy="578400"/>
          </a:xfrm>
          <a:prstGeom prst="roundRect">
            <a:avLst>
              <a:gd fmla="val 16667" name="adj"/>
            </a:avLst>
          </a:prstGeom>
          <a:solidFill>
            <a:srgbClr val="FFC000"/>
          </a:solidFill>
          <a:ln cap="flat" cmpd="sng" w="127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7"/>
          <p:cNvSpPr/>
          <p:nvPr/>
        </p:nvSpPr>
        <p:spPr>
          <a:xfrm>
            <a:off x="3352118" y="1635282"/>
            <a:ext cx="1907100" cy="17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/>
          <p:nvPr/>
        </p:nvSpPr>
        <p:spPr>
          <a:xfrm>
            <a:off x="3352118" y="2214031"/>
            <a:ext cx="1907100" cy="17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C55A11"/>
          </a:solidFill>
          <a:ln cap="flat" cmpd="sng" w="12700">
            <a:solidFill>
              <a:srgbClr val="C55A1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3352118" y="2881819"/>
            <a:ext cx="1907100" cy="17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92D050"/>
          </a:solidFill>
          <a:ln cap="flat" cmpd="sng" w="12700">
            <a:solidFill>
              <a:srgbClr val="92D05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3352118" y="3549606"/>
            <a:ext cx="1907100" cy="17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548135"/>
          </a:solidFill>
          <a:ln cap="flat" cmpd="sng" w="12700">
            <a:solidFill>
              <a:srgbClr val="548135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7"/>
          <p:cNvSpPr/>
          <p:nvPr/>
        </p:nvSpPr>
        <p:spPr>
          <a:xfrm>
            <a:off x="3352118" y="4172875"/>
            <a:ext cx="1907100" cy="1782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000"/>
          </a:solidFill>
          <a:ln cap="flat" cmpd="sng" w="12700">
            <a:solidFill>
              <a:srgbClr val="FFC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7"/>
          <p:cNvSpPr txBox="1"/>
          <p:nvPr/>
        </p:nvSpPr>
        <p:spPr>
          <a:xfrm>
            <a:off x="5533850" y="1495925"/>
            <a:ext cx="10689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Identifikácia s</a:t>
            </a: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poločn</a:t>
            </a:r>
            <a:r>
              <a:rPr b="1" lang="en-US" sz="1100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ej</a:t>
            </a: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agend</a:t>
            </a:r>
            <a:r>
              <a:rPr b="1" lang="en-US" sz="1100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y</a:t>
            </a: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5415506" y="2173282"/>
            <a:ext cx="12309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Zdie</a:t>
            </a:r>
            <a:r>
              <a:rPr b="1" lang="en-US" sz="1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ľ</a:t>
            </a: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ané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meranie výsledkov</a:t>
            </a:r>
            <a:endParaRPr b="1" i="0" sz="11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5556330" y="2700729"/>
            <a:ext cx="1021253" cy="55648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Navzájom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se posilňujúce 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činnosti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5559079" y="3397559"/>
            <a:ext cx="943500" cy="4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Pravidelná 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komunikácia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7"/>
          <p:cNvSpPr txBox="1"/>
          <p:nvPr/>
        </p:nvSpPr>
        <p:spPr>
          <a:xfrm>
            <a:off x="5408550" y="3914725"/>
            <a:ext cx="13023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Podporná strešná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171616"/>
                </a:solidFill>
                <a:latin typeface="Calibri"/>
                <a:ea typeface="Calibri"/>
                <a:cs typeface="Calibri"/>
                <a:sym typeface="Calibri"/>
              </a:rPr>
              <a:t>organizácia (AINova)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8"/>
          <p:cNvSpPr txBox="1"/>
          <p:nvPr>
            <p:ph type="title"/>
          </p:nvPr>
        </p:nvSpPr>
        <p:spPr>
          <a:xfrm>
            <a:off x="311700" y="445025"/>
            <a:ext cx="8520600" cy="55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84239"/>
              <a:buNone/>
            </a:pPr>
            <a:r>
              <a:rPr b="1" lang="en-US" sz="1688">
                <a:solidFill>
                  <a:schemeClr val="dk2"/>
                </a:solidFill>
              </a:rPr>
              <a:t>Metóda </a:t>
            </a:r>
            <a:r>
              <a:rPr b="1" lang="en-US" sz="1688">
                <a:solidFill>
                  <a:schemeClr val="dk2"/>
                </a:solidFill>
              </a:rPr>
              <a:t>HCLD </a:t>
            </a:r>
            <a:r>
              <a:rPr lang="en-US" sz="1688">
                <a:solidFill>
                  <a:schemeClr val="dk2"/>
                </a:solidFill>
              </a:rPr>
              <a:t>použiteľná na tvorbu akéhokoľvek vzdelávacieho produktu </a:t>
            </a:r>
            <a:endParaRPr sz="1688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0689"/>
              <a:buNone/>
            </a:pPr>
            <a:r>
              <a:t/>
            </a:r>
            <a:endParaRPr sz="2577">
              <a:solidFill>
                <a:schemeClr val="dk2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0689"/>
              <a:buNone/>
            </a:pPr>
            <a:r>
              <a:rPr lang="en-US" sz="2577">
                <a:solidFill>
                  <a:schemeClr val="dk2"/>
                </a:solidFill>
              </a:rPr>
              <a:t>v -</a:t>
            </a:r>
            <a:r>
              <a:rPr b="1" lang="en-US" sz="2577">
                <a:solidFill>
                  <a:schemeClr val="dk2"/>
                </a:solidFill>
              </a:rPr>
              <a:t> </a:t>
            </a:r>
            <a:r>
              <a:rPr b="1" lang="en-US"/>
              <a:t>dizajn</a:t>
            </a:r>
            <a:endParaRPr/>
          </a:p>
        </p:txBody>
      </p:sp>
      <p:pic>
        <p:nvPicPr>
          <p:cNvPr descr="Human-Centered Design vs. Design-Thinking: How They're Different and How to  Use Them Together to Create Last… | Human centered design, Design thinking,  Human design" id="159" name="Google Shape;15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63650" y="1004525"/>
            <a:ext cx="5368950" cy="387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2"/>
          <p:cNvPicPr preferRelativeResize="0"/>
          <p:nvPr/>
        </p:nvPicPr>
        <p:blipFill rotWithShape="1">
          <a:blip r:embed="rId4">
            <a:alphaModFix/>
          </a:blip>
          <a:srcRect b="27443" l="9504" r="14153" t="28505"/>
          <a:stretch/>
        </p:blipFill>
        <p:spPr>
          <a:xfrm>
            <a:off x="7655375" y="4422600"/>
            <a:ext cx="1190723" cy="470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2"/>
          <p:cNvSpPr txBox="1"/>
          <p:nvPr/>
        </p:nvSpPr>
        <p:spPr>
          <a:xfrm>
            <a:off x="867775" y="2957925"/>
            <a:ext cx="20334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Vzdelávanie členov </a:t>
            </a:r>
            <a:r>
              <a:rPr b="1" lang="en-US" sz="1600"/>
              <a:t>siete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v HCLD (Human Centered Learning Design) </a:t>
            </a:r>
            <a:r>
              <a:rPr b="1" lang="en-US" sz="1600"/>
              <a:t>- bezplatné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2"/>
          <p:cNvSpPr txBox="1"/>
          <p:nvPr/>
        </p:nvSpPr>
        <p:spPr>
          <a:xfrm>
            <a:off x="3415400" y="3006847"/>
            <a:ext cx="2033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Spolu-tvorba vzdelávacích modulov a ich následné “spoluvlastníctvo”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2"/>
          <p:cNvSpPr txBox="1"/>
          <p:nvPr/>
        </p:nvSpPr>
        <p:spPr>
          <a:xfrm>
            <a:off x="6651375" y="2957925"/>
            <a:ext cx="2298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Priestor na </a:t>
            </a:r>
            <a:r>
              <a:rPr b="1" lang="en-US" sz="1600"/>
              <a:t>spoločnej 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digitálnej platforme (inform</a:t>
            </a:r>
            <a:r>
              <a:rPr b="1" lang="en-US" sz="1600"/>
              <a:t>á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cie,  obsahy, komunikácia, </a:t>
            </a:r>
            <a:r>
              <a:rPr b="1" lang="en-US" sz="1600"/>
              <a:t>spolupráca</a:t>
            </a: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2"/>
          <p:cNvSpPr txBox="1"/>
          <p:nvPr/>
        </p:nvSpPr>
        <p:spPr>
          <a:xfrm>
            <a:off x="764150" y="738250"/>
            <a:ext cx="7335900" cy="6155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4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Naša ponuka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2"/>
          <p:cNvSpPr txBox="1"/>
          <p:nvPr/>
        </p:nvSpPr>
        <p:spPr>
          <a:xfrm>
            <a:off x="764150" y="1278800"/>
            <a:ext cx="7335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Vaše zapojenie sa do </a:t>
            </a:r>
            <a:r>
              <a:rPr lang="en-US" sz="1800">
                <a:solidFill>
                  <a:schemeClr val="dk2"/>
                </a:solidFill>
              </a:rPr>
              <a:t>siete</a:t>
            </a:r>
            <a:r>
              <a:rPr b="0" i="0" lang="en-U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Vám prinesie aj nasledovné príležitosti: 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92525" y="4478408"/>
            <a:ext cx="2163973" cy="454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13"/>
          <p:cNvPicPr preferRelativeResize="0"/>
          <p:nvPr/>
        </p:nvPicPr>
        <p:blipFill rotWithShape="1">
          <a:blip r:embed="rId4">
            <a:alphaModFix/>
          </a:blip>
          <a:srcRect b="27443" l="9504" r="14153" t="28505"/>
          <a:stretch/>
        </p:blipFill>
        <p:spPr>
          <a:xfrm>
            <a:off x="7655375" y="4422600"/>
            <a:ext cx="1190723" cy="470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3"/>
          <p:cNvSpPr txBox="1"/>
          <p:nvPr/>
        </p:nvSpPr>
        <p:spPr>
          <a:xfrm>
            <a:off x="867775" y="2957925"/>
            <a:ext cx="2033400" cy="6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Learning festival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(jeseň 2023)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13"/>
          <p:cNvSpPr txBox="1"/>
          <p:nvPr/>
        </p:nvSpPr>
        <p:spPr>
          <a:xfrm>
            <a:off x="3843675" y="2972022"/>
            <a:ext cx="2033400" cy="86174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Learning City Workshop 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(27.5.2022, AINova, Sv. Jur)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3"/>
          <p:cNvSpPr txBox="1"/>
          <p:nvPr/>
        </p:nvSpPr>
        <p:spPr>
          <a:xfrm>
            <a:off x="6916325" y="2957925"/>
            <a:ext cx="2033400" cy="160040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Okrúhly stôl Národného koordinátora pre vzdelávanie dospelých </a:t>
            </a: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(6.6.2022, AINova, Sv. Jur)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3"/>
          <p:cNvSpPr txBox="1"/>
          <p:nvPr/>
        </p:nvSpPr>
        <p:spPr>
          <a:xfrm>
            <a:off x="764150" y="754068"/>
            <a:ext cx="7335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4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Účasť na eventoch: </a:t>
            </a:r>
            <a:endParaRPr b="1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3"/>
          <p:cNvSpPr txBox="1"/>
          <p:nvPr/>
        </p:nvSpPr>
        <p:spPr>
          <a:xfrm>
            <a:off x="764150" y="1296834"/>
            <a:ext cx="7335900" cy="46163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Vaše zapojenie sa Vám prinesie aj nasledovné príležitosti: 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1075" y="4430683"/>
            <a:ext cx="2163973" cy="454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12c8acc6801_0_0"/>
          <p:cNvSpPr txBox="1"/>
          <p:nvPr>
            <p:ph type="ctrTitle"/>
          </p:nvPr>
        </p:nvSpPr>
        <p:spPr>
          <a:xfrm>
            <a:off x="311700" y="908825"/>
            <a:ext cx="4998600" cy="18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-US" sz="2800"/>
              <a:t>Ďakujeme.</a:t>
            </a:r>
            <a:endParaRPr b="1" sz="2800"/>
          </a:p>
        </p:txBody>
      </p:sp>
      <p:sp>
        <p:nvSpPr>
          <p:cNvPr id="187" name="Google Shape;187;g12c8acc6801_0_0"/>
          <p:cNvSpPr txBox="1"/>
          <p:nvPr>
            <p:ph idx="1" type="subTitle"/>
          </p:nvPr>
        </p:nvSpPr>
        <p:spPr>
          <a:xfrm>
            <a:off x="311700" y="2834125"/>
            <a:ext cx="5349000" cy="16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US" sz="1776"/>
              <a:t>Za tím Learning Fwd21:</a:t>
            </a:r>
            <a:endParaRPr sz="1776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56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US" sz="1560"/>
              <a:t>Marta Jendeková</a:t>
            </a:r>
            <a:r>
              <a:rPr b="1" lang="en-US" sz="1560"/>
              <a:t>:</a:t>
            </a:r>
            <a:r>
              <a:rPr lang="en-US" sz="1560"/>
              <a:t> </a:t>
            </a:r>
            <a:r>
              <a:rPr lang="en-US" sz="1560" u="sng">
                <a:solidFill>
                  <a:schemeClr val="hlink"/>
                </a:solidFill>
                <a:hlinkClick r:id="rId4"/>
              </a:rPr>
              <a:t>marta.jendekova@ainova.sk</a:t>
            </a:r>
            <a:endParaRPr sz="156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56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US" sz="1560"/>
              <a:t>Barbara Kollárová</a:t>
            </a:r>
            <a:r>
              <a:rPr b="1" lang="en-US" sz="1560"/>
              <a:t>:</a:t>
            </a:r>
            <a:r>
              <a:rPr lang="en-US" sz="1560"/>
              <a:t> </a:t>
            </a:r>
            <a:r>
              <a:rPr lang="en-US" sz="1560" u="sng">
                <a:solidFill>
                  <a:schemeClr val="hlink"/>
                </a:solidFill>
                <a:hlinkClick r:id="rId5"/>
              </a:rPr>
              <a:t>barbara.kollarova@ainova.sk</a:t>
            </a:r>
            <a:endParaRPr sz="1560"/>
          </a:p>
          <a:p>
            <a:pPr indent="0" lvl="0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-US" sz="1560"/>
              <a:t>       </a:t>
            </a:r>
            <a:r>
              <a:rPr lang="en-US" sz="1560" u="sng">
                <a:solidFill>
                  <a:schemeClr val="hlink"/>
                </a:solidFill>
                <a:hlinkClick r:id="rId6"/>
              </a:rPr>
              <a:t>barbarakollarova@gmail.com</a:t>
            </a:r>
            <a:endParaRPr sz="1560"/>
          </a:p>
          <a:p>
            <a:pPr indent="0" lvl="0" marL="18288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560"/>
          </a:p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760"/>
          </a:p>
        </p:txBody>
      </p:sp>
      <p:pic>
        <p:nvPicPr>
          <p:cNvPr id="188" name="Google Shape;188;g12c8acc6801_0_0"/>
          <p:cNvPicPr preferRelativeResize="0"/>
          <p:nvPr/>
        </p:nvPicPr>
        <p:blipFill rotWithShape="1">
          <a:blip r:embed="rId7">
            <a:alphaModFix/>
          </a:blip>
          <a:srcRect b="27440" l="9504" r="14153" t="28506"/>
          <a:stretch/>
        </p:blipFill>
        <p:spPr>
          <a:xfrm>
            <a:off x="311700" y="4513250"/>
            <a:ext cx="1190723" cy="470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g12c8acc6801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743125" y="4521333"/>
            <a:ext cx="2163973" cy="4543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Barbara</dc:creator>
</cp:coreProperties>
</file>