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g+R3qMIiXlGnfKuWvMjrKyl8h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c8acc680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2c8acc68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c921bffd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12c921bffd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c921bffdf_2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2c921bffdf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c921bffdf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2c921bffd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hyperlink" Target="mailto:marta.jendekova@ainova.sk" TargetMode="External"/><Relationship Id="rId5" Type="http://schemas.openxmlformats.org/officeDocument/2006/relationships/hyperlink" Target="mailto:barbara.kollarova@ainova.sk" TargetMode="External"/><Relationship Id="rId6" Type="http://schemas.openxmlformats.org/officeDocument/2006/relationships/hyperlink" Target="mailto:barbarakollarova@gmail.com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ainova.sk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10.png"/><Relationship Id="rId10" Type="http://schemas.openxmlformats.org/officeDocument/2006/relationships/image" Target="../media/image11.gif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43000" y="651982"/>
            <a:ext cx="49986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b="1" lang="en-US" sz="2400"/>
              <a:t>Malokarpatská vzdelávacia sieť - učiaca sa komunita </a:t>
            </a:r>
            <a:endParaRPr b="1" sz="240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5349000" cy="1283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spolutvorba nového obsahu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spájanie síl pre kolektívny dopad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2"/>
              <a:buNone/>
            </a:pPr>
            <a:r>
              <a:t/>
            </a:r>
            <a:endParaRPr sz="1960"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311700" y="4513250"/>
            <a:ext cx="1190723" cy="4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9013" y="4550020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311700" y="445025"/>
            <a:ext cx="85206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4239"/>
              <a:buNone/>
            </a:pPr>
            <a:r>
              <a:rPr b="1" lang="en-US" sz="1688">
                <a:solidFill>
                  <a:schemeClr val="dk2"/>
                </a:solidFill>
              </a:rPr>
              <a:t>Metóda </a:t>
            </a:r>
            <a:r>
              <a:rPr b="1" lang="en-US" sz="1688">
                <a:solidFill>
                  <a:schemeClr val="dk2"/>
                </a:solidFill>
              </a:rPr>
              <a:t>HCLD </a:t>
            </a:r>
            <a:r>
              <a:rPr lang="en-US" sz="1688">
                <a:solidFill>
                  <a:schemeClr val="dk2"/>
                </a:solidFill>
              </a:rPr>
              <a:t>použiteľná na tvorbu akéhokoľvek vzdelávacieho produktu </a:t>
            </a:r>
            <a:endParaRPr sz="1688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689"/>
              <a:buNone/>
            </a:pPr>
            <a:r>
              <a:t/>
            </a:r>
            <a:endParaRPr sz="2577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689"/>
              <a:buNone/>
            </a:pPr>
            <a:r>
              <a:rPr lang="en-US" sz="2577">
                <a:solidFill>
                  <a:schemeClr val="dk2"/>
                </a:solidFill>
              </a:rPr>
              <a:t>v -</a:t>
            </a:r>
            <a:r>
              <a:rPr b="1" lang="en-US" sz="2577">
                <a:solidFill>
                  <a:schemeClr val="dk2"/>
                </a:solidFill>
              </a:rPr>
              <a:t> </a:t>
            </a:r>
            <a:r>
              <a:rPr b="1" lang="en-US"/>
              <a:t>dizajn</a:t>
            </a:r>
            <a:endParaRPr/>
          </a:p>
        </p:txBody>
      </p:sp>
      <p:pic>
        <p:nvPicPr>
          <p:cNvPr descr="Human-Centered Design vs. Design-Thinking: How They're Different and How to  Use Them Together to Create Last… | Human centered design, Design thinking,  Human design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650" y="1004525"/>
            <a:ext cx="5368950" cy="38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2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7655375" y="44226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2"/>
          <p:cNvSpPr txBox="1"/>
          <p:nvPr/>
        </p:nvSpPr>
        <p:spPr>
          <a:xfrm>
            <a:off x="867775" y="29579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Vzdelávanie členov </a:t>
            </a:r>
            <a:r>
              <a:rPr b="1" lang="en-US" sz="1600"/>
              <a:t>siete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HCLD (Human Centered Learning Design) </a:t>
            </a:r>
            <a:r>
              <a:rPr b="1" lang="en-US" sz="1600"/>
              <a:t>- bezplatné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3415400" y="3006847"/>
            <a:ext cx="2033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Spolu-tvorba vzdelávacích modulov a ich následné “spoluvlastníctvo”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6651375" y="2957925"/>
            <a:ext cx="2298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Priestor na </a:t>
            </a:r>
            <a:r>
              <a:rPr b="1" lang="en-US" sz="1600"/>
              <a:t>spoločnej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digitálnej platforme (inform</a:t>
            </a:r>
            <a:r>
              <a:rPr b="1" lang="en-US" sz="1600"/>
              <a:t>á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cie,  obsahy, komunikácia, </a:t>
            </a:r>
            <a:r>
              <a:rPr b="1" lang="en-US" sz="1600"/>
              <a:t>spolupráca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764150" y="738250"/>
            <a:ext cx="7335900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Naša ponuka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764150" y="1278800"/>
            <a:ext cx="733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Vaše zapojenie sa do </a:t>
            </a:r>
            <a:r>
              <a:rPr lang="en-US" sz="1800">
                <a:solidFill>
                  <a:schemeClr val="dk2"/>
                </a:solidFill>
              </a:rPr>
              <a:t>siete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Vám prinesie aj nasledovné príležitosti: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2525" y="4478408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7655375" y="44226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867775" y="2957925"/>
            <a:ext cx="2033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festival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(jeseň 2023)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3843675" y="2972022"/>
            <a:ext cx="20334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City Workshop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(27.5.2022, AINova, Sv. Jur)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6916325" y="2957925"/>
            <a:ext cx="2033400" cy="1600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Okrúhly stôl Národného koordinátora pre vzdelávanie dospelých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(6.6.2022, AINova, Sv. Jur)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764150" y="754068"/>
            <a:ext cx="7335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Účasť na eventoch: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764150" y="1296834"/>
            <a:ext cx="73359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Vaše zapojenie sa Vám prinesie aj nasledovné príležitosti: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1075" y="4430683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c8acc6801_0_0"/>
          <p:cNvSpPr txBox="1"/>
          <p:nvPr>
            <p:ph type="ctrTitle"/>
          </p:nvPr>
        </p:nvSpPr>
        <p:spPr>
          <a:xfrm>
            <a:off x="311700" y="908825"/>
            <a:ext cx="4998600" cy="18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800"/>
              <a:t>Ďakujeme.</a:t>
            </a:r>
            <a:endParaRPr b="1" sz="2800"/>
          </a:p>
        </p:txBody>
      </p:sp>
      <p:sp>
        <p:nvSpPr>
          <p:cNvPr id="187" name="Google Shape;187;g12c8acc6801_0_0"/>
          <p:cNvSpPr txBox="1"/>
          <p:nvPr>
            <p:ph idx="1" type="subTitle"/>
          </p:nvPr>
        </p:nvSpPr>
        <p:spPr>
          <a:xfrm>
            <a:off x="311700" y="2834125"/>
            <a:ext cx="53490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776"/>
              <a:t>Za tím Learning Fwd21:</a:t>
            </a:r>
            <a:endParaRPr sz="1776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560"/>
              <a:t>Marta Jendeková</a:t>
            </a:r>
            <a:r>
              <a:rPr b="1" lang="en-US" sz="1560"/>
              <a:t>:</a:t>
            </a:r>
            <a:r>
              <a:rPr lang="en-US" sz="1560"/>
              <a:t> </a:t>
            </a:r>
            <a:r>
              <a:rPr lang="en-US" sz="1560" u="sng">
                <a:solidFill>
                  <a:schemeClr val="hlink"/>
                </a:solidFill>
                <a:hlinkClick r:id="rId4"/>
              </a:rPr>
              <a:t>marta.jendekova@ainova.sk</a:t>
            </a:r>
            <a:endParaRPr sz="156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560"/>
              <a:t>Barbara Kollárová</a:t>
            </a:r>
            <a:r>
              <a:rPr b="1" lang="en-US" sz="1560"/>
              <a:t>:</a:t>
            </a:r>
            <a:r>
              <a:rPr lang="en-US" sz="1560"/>
              <a:t> </a:t>
            </a:r>
            <a:r>
              <a:rPr lang="en-US" sz="1560" u="sng">
                <a:solidFill>
                  <a:schemeClr val="hlink"/>
                </a:solidFill>
                <a:hlinkClick r:id="rId5"/>
              </a:rPr>
              <a:t>barbara.kollarova@ainova.sk</a:t>
            </a:r>
            <a:endParaRPr sz="1560"/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560"/>
              <a:t>       </a:t>
            </a:r>
            <a:r>
              <a:rPr lang="en-US" sz="1560" u="sng">
                <a:solidFill>
                  <a:schemeClr val="hlink"/>
                </a:solidFill>
                <a:hlinkClick r:id="rId6"/>
              </a:rPr>
              <a:t>barbarakollarova@gmail.com</a:t>
            </a:r>
            <a:endParaRPr sz="1560"/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/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760"/>
          </a:p>
        </p:txBody>
      </p:sp>
      <p:pic>
        <p:nvPicPr>
          <p:cNvPr id="188" name="Google Shape;188;g12c8acc6801_0_0"/>
          <p:cNvPicPr preferRelativeResize="0"/>
          <p:nvPr/>
        </p:nvPicPr>
        <p:blipFill rotWithShape="1">
          <a:blip r:embed="rId7">
            <a:alphaModFix/>
          </a:blip>
          <a:srcRect b="27440" l="9504" r="14153" t="28506"/>
          <a:stretch/>
        </p:blipFill>
        <p:spPr>
          <a:xfrm>
            <a:off x="311700" y="4513250"/>
            <a:ext cx="1190723" cy="4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2c8acc6801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3125" y="4521333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7720150" y="45003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4895800" y="841875"/>
            <a:ext cx="34710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</a:rPr>
              <a:t>Obsah</a:t>
            </a: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nás (AINova + partneri)</a:t>
            </a:r>
            <a:endParaRPr b="0" i="0" sz="1800" u="none" cap="none" strike="noStrik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Čo? Prečo? Ako? S kým?</a:t>
            </a:r>
            <a:endParaRPr b="0" i="0" sz="1800" u="none" cap="none" strike="noStrik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Naša ponuka</a:t>
            </a:r>
            <a:endParaRPr b="0" i="0" sz="1800" u="none" cap="none" strike="noStrik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Q&amp;As </a:t>
            </a:r>
            <a:endParaRPr/>
          </a:p>
          <a:p>
            <a: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0" i="0" sz="145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88" y="4508370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c921bffdf_0_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0" name="Google Shape;70;g12c921bffdf_0_7"/>
          <p:cNvSpPr txBox="1"/>
          <p:nvPr>
            <p:ph idx="1" type="body"/>
          </p:nvPr>
        </p:nvSpPr>
        <p:spPr>
          <a:xfrm>
            <a:off x="179825" y="169675"/>
            <a:ext cx="3892800" cy="28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44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582"/>
              <a:buNone/>
            </a:pPr>
            <a:r>
              <a:rPr b="1" lang="en-US" sz="2600">
                <a:solidFill>
                  <a:srgbClr val="000000"/>
                </a:solidFill>
              </a:rPr>
              <a:t>O nás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864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AINova</a:t>
            </a:r>
            <a:r>
              <a:rPr lang="en-US" sz="1600"/>
              <a:t> (Sv. Jur):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 sz="1600"/>
          </a:p>
          <a:p>
            <a:pPr indent="-345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Char char="-"/>
            </a:pPr>
            <a:r>
              <a:rPr lang="en-US" sz="1600"/>
              <a:t>Kultúrne dedičstvo</a:t>
            </a:r>
            <a:endParaRPr sz="1600"/>
          </a:p>
          <a:p>
            <a:pPr indent="-345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Char char="-"/>
            </a:pPr>
            <a:r>
              <a:rPr lang="en-US" sz="1600"/>
              <a:t>Regionálny rozvoj</a:t>
            </a:r>
            <a:endParaRPr sz="1600"/>
          </a:p>
          <a:p>
            <a:pPr indent="-345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Char char="-"/>
            </a:pPr>
            <a:r>
              <a:rPr lang="en-US" sz="1600"/>
              <a:t>Komunitné aktivity</a:t>
            </a:r>
            <a:endParaRPr sz="1600"/>
          </a:p>
          <a:p>
            <a:pPr indent="-345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Char char="-"/>
            </a:pPr>
            <a:r>
              <a:rPr b="1" lang="en-US" sz="1600"/>
              <a:t>Vzdelávanie dospelých</a:t>
            </a:r>
            <a:endParaRPr b="1"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None/>
            </a:pPr>
            <a:r>
              <a:t/>
            </a:r>
            <a:endParaRPr b="1" sz="1600"/>
          </a:p>
          <a:p>
            <a:pPr indent="-34530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5135"/>
              <a:buChar char="-"/>
            </a:pPr>
            <a:r>
              <a:rPr lang="en-US" sz="1600"/>
              <a:t>Partneri v projekte Learning Forward 21:</a:t>
            </a:r>
            <a:endParaRPr sz="1600"/>
          </a:p>
        </p:txBody>
      </p:sp>
      <p:pic>
        <p:nvPicPr>
          <p:cNvPr id="71" name="Google Shape;71;g12c921bffdf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2877" y="4203638"/>
            <a:ext cx="1441826" cy="98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2c921bffdf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25" y="4470158"/>
            <a:ext cx="2163973" cy="45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2c921bffdf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3825" y="2240825"/>
            <a:ext cx="4302450" cy="278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2c921bffdf_0_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8875" y="2105175"/>
            <a:ext cx="1027351" cy="1027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te logo.jpg" id="75" name="Google Shape;75;g12c921bffdf_0_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88650" y="1489875"/>
            <a:ext cx="6477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̃ppus_logo.png" id="76" name="Google Shape;76;g12c921bffdf_0_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88675" y="1637525"/>
            <a:ext cx="9715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inova.sk/wp-content/uploads/2022/03/grafia_logo.gif" id="77" name="Google Shape;77;g12c921bffdf_0_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92613" y="1604175"/>
            <a:ext cx="80962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inova.sk/wp-content/uploads/2022/03/stromzivota.png" id="78" name="Google Shape;78;g12c921bffdf_0_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50038" y="1682650"/>
            <a:ext cx="1386250" cy="3574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2c921bffdf_0_7"/>
          <p:cNvSpPr txBox="1"/>
          <p:nvPr/>
        </p:nvSpPr>
        <p:spPr>
          <a:xfrm>
            <a:off x="2069525" y="4688550"/>
            <a:ext cx="256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3847550" y="45521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427400" y="1683750"/>
            <a:ext cx="30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479225" y="643036"/>
            <a:ext cx="42651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Čo chceme?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713" y="4560170"/>
            <a:ext cx="2163973" cy="4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479225" y="1166598"/>
            <a:ext cx="3657300" cy="3195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iniciovať vznik: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Malokarpatsk</a:t>
            </a:r>
            <a:r>
              <a:rPr b="1" i="1" lang="en-US" sz="2000">
                <a:solidFill>
                  <a:schemeClr val="dk2"/>
                </a:solidFill>
              </a:rPr>
              <a:t>ej</a:t>
            </a:r>
            <a:r>
              <a:rPr b="1" i="1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vzdelávace</a:t>
            </a:r>
            <a:r>
              <a:rPr b="1" i="1" lang="en-US" sz="2000">
                <a:solidFill>
                  <a:schemeClr val="dk2"/>
                </a:solidFill>
              </a:rPr>
              <a:t>j</a:t>
            </a:r>
            <a:r>
              <a:rPr b="1" i="1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siete</a:t>
            </a:r>
            <a:endParaRPr b="1" i="1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(pracovný názov)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neformálne partnerstvo aktérov vo vzdelávaní dospelých a organizácií, ktoré majú záujem zapojiť sa do rozvoja a budovania kultúry celoživotného vzdelávania v Malokarpatskom regióne 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3847550" y="45521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427400" y="1683750"/>
            <a:ext cx="30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79225" y="643036"/>
            <a:ext cx="42651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Prečo to chceme?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713" y="4560170"/>
            <a:ext cx="2163973" cy="4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479225" y="1166598"/>
            <a:ext cx="3657300" cy="3195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chceme aktívne </a:t>
            </a: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reagovať na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výzvy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21. stor. (klimatická zmena, technologický pokrok, konflikty &amp; krízy)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potrebu tvoriť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nový a flexibilný vzdelávací obsah: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zelené kompetencie</a:t>
            </a:r>
            <a:endParaRPr b="1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C5ADB"/>
                </a:solidFill>
                <a:latin typeface="Arial"/>
                <a:ea typeface="Arial"/>
                <a:cs typeface="Arial"/>
                <a:sym typeface="Arial"/>
              </a:rPr>
              <a:t>občianske kompetencie</a:t>
            </a:r>
            <a:endParaRPr b="1" i="0" sz="1400" u="none" cap="none" strike="noStrike">
              <a:solidFill>
                <a:srgbClr val="0C5AD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potreby učiacich sa </a:t>
            </a:r>
            <a:r>
              <a:rPr lang="en-US">
                <a:solidFill>
                  <a:schemeClr val="dk2"/>
                </a:solidFill>
              </a:rPr>
              <a:t>a spolupracovať s nimi pri tvorbe obsahu vzdelávania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 b="27443" l="9504" r="14153" t="28505"/>
          <a:stretch/>
        </p:blipFill>
        <p:spPr>
          <a:xfrm>
            <a:off x="3847550" y="45521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427400" y="1683750"/>
            <a:ext cx="30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79225" y="621700"/>
            <a:ext cx="42651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Prečo to chceme?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713" y="4560170"/>
            <a:ext cx="2163973" cy="4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479225" y="1166598"/>
            <a:ext cx="3657300" cy="3195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chceme sa </a:t>
            </a: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pripraviť na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</a:pPr>
            <a:r>
              <a:rPr b="1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príležitosti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rozvoj a podporu </a:t>
            </a:r>
            <a:r>
              <a:rPr lang="en-US">
                <a:solidFill>
                  <a:schemeClr val="dk2"/>
                </a:solidFill>
              </a:rPr>
              <a:t>celoživotného vzdelávania (CŽV)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zapracované do: 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 Slovensko (2021 - 2027) – EŠIF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Plán obnovy a odolnosti (2023 – 2026)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Stratégia rozvoja CŽV a poradenstva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(2021 – 2030)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Nový zákon o CŽV (leto 2022)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2c921bffdf_2_18"/>
          <p:cNvPicPr preferRelativeResize="0"/>
          <p:nvPr/>
        </p:nvPicPr>
        <p:blipFill rotWithShape="1">
          <a:blip r:embed="rId4">
            <a:alphaModFix/>
          </a:blip>
          <a:srcRect b="27440" l="9504" r="14153" t="28506"/>
          <a:stretch/>
        </p:blipFill>
        <p:spPr>
          <a:xfrm>
            <a:off x="3847550" y="4552100"/>
            <a:ext cx="1190723" cy="4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2c921bffdf_2_18"/>
          <p:cNvSpPr txBox="1"/>
          <p:nvPr/>
        </p:nvSpPr>
        <p:spPr>
          <a:xfrm>
            <a:off x="427400" y="1683750"/>
            <a:ext cx="30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2c921bffdf_2_18"/>
          <p:cNvSpPr txBox="1"/>
          <p:nvPr/>
        </p:nvSpPr>
        <p:spPr>
          <a:xfrm>
            <a:off x="479225" y="369225"/>
            <a:ext cx="42651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kým?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2c921bffdf_2_18"/>
          <p:cNvSpPr txBox="1"/>
          <p:nvPr/>
        </p:nvSpPr>
        <p:spPr>
          <a:xfrm>
            <a:off x="249025" y="918800"/>
            <a:ext cx="45852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ypickí poskytovatelia 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vzdelávania dospelých (vzdelávacia organizácia, osvetové stredisko, akadémia/univerzita tretieho veku, jazyková škola, ZUŠ…)</a:t>
            </a:r>
            <a:endParaRPr sz="13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“netypickí” poskytovatelia 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vzdelávania dospelých (knižnica, múzeum, galéria, kultúrne / kreatívne centrum…)</a:t>
            </a:r>
            <a:endParaRPr sz="13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kľúčoví hráči vo vzdelávaní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regionálna a miestna samospráva, ŠIOV, AIVD, Ambrela, </a:t>
            </a:r>
            <a:r>
              <a:rPr b="0" i="0" lang="en-US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sz="13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b="1" lang="en-US" sz="1500">
                <a:solidFill>
                  <a:schemeClr val="dk2"/>
                </a:solidFill>
              </a:rPr>
              <a:t>ďalší </a:t>
            </a:r>
            <a:r>
              <a:rPr b="1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partneri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12c921bffdf_2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2713" y="4560170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c921bffdf_0_101"/>
          <p:cNvSpPr txBox="1"/>
          <p:nvPr>
            <p:ph idx="1" type="subTitle"/>
          </p:nvPr>
        </p:nvSpPr>
        <p:spPr>
          <a:xfrm>
            <a:off x="311700" y="297025"/>
            <a:ext cx="64641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Ako?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>
                <a:solidFill>
                  <a:schemeClr val="dk2"/>
                </a:solidFill>
              </a:rPr>
              <a:t>1. </a:t>
            </a:r>
            <a:r>
              <a:rPr lang="en-US" sz="1600">
                <a:solidFill>
                  <a:schemeClr val="dk2"/>
                </a:solidFill>
              </a:rPr>
              <a:t>tvoriť</a:t>
            </a:r>
            <a:r>
              <a:rPr b="1" lang="en-US" sz="1600">
                <a:solidFill>
                  <a:schemeClr val="dk2"/>
                </a:solidFill>
              </a:rPr>
              <a:t> </a:t>
            </a:r>
            <a:r>
              <a:rPr lang="en-US" sz="1600">
                <a:solidFill>
                  <a:schemeClr val="dk2"/>
                </a:solidFill>
              </a:rPr>
              <a:t>nový vzdelávací program </a:t>
            </a:r>
            <a:r>
              <a:rPr b="1" lang="en-US" sz="1600"/>
              <a:t>i</a:t>
            </a:r>
            <a:r>
              <a:rPr b="1" lang="en-US" sz="1600">
                <a:solidFill>
                  <a:schemeClr val="dk2"/>
                </a:solidFill>
              </a:rPr>
              <a:t>novatívnym prístupom</a:t>
            </a:r>
            <a:r>
              <a:rPr lang="en-US" sz="1600">
                <a:solidFill>
                  <a:schemeClr val="dk2"/>
                </a:solidFill>
              </a:rPr>
              <a:t>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b="1" lang="en-US" sz="1600">
                <a:solidFill>
                  <a:srgbClr val="92D050"/>
                </a:solidFill>
              </a:rPr>
              <a:t>zelené kompetencie</a:t>
            </a:r>
            <a:endParaRPr b="1" sz="1600">
              <a:solidFill>
                <a:srgbClr val="92D050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b="1" lang="en-US" sz="1600">
                <a:solidFill>
                  <a:srgbClr val="0070C0"/>
                </a:solidFill>
              </a:rPr>
              <a:t>občianske kompetencie (projektové, mediálne, obč. participácia)</a:t>
            </a:r>
            <a:endParaRPr/>
          </a:p>
          <a:p>
            <a:pPr indent="-165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>
                <a:solidFill>
                  <a:schemeClr val="dk2"/>
                </a:solidFill>
              </a:rPr>
              <a:t>2. </a:t>
            </a:r>
            <a:r>
              <a:rPr b="1" lang="en-US" sz="1600"/>
              <a:t>p</a:t>
            </a:r>
            <a:r>
              <a:rPr b="1" lang="en-US" sz="1600">
                <a:solidFill>
                  <a:schemeClr val="dk2"/>
                </a:solidFill>
              </a:rPr>
              <a:t>articipáciu</a:t>
            </a:r>
            <a:r>
              <a:rPr lang="en-US" sz="1600">
                <a:solidFill>
                  <a:schemeClr val="dk2"/>
                </a:solidFill>
              </a:rPr>
              <a:t> na tvorbe a implementácii národných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>
                <a:solidFill>
                  <a:schemeClr val="dk2"/>
                </a:solidFill>
              </a:rPr>
              <a:t>stratégií 2021 – 2030 = reprezentácia a presadzovanie záujmov poskytovateľov</a:t>
            </a:r>
            <a:endParaRPr i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>
                <a:solidFill>
                  <a:schemeClr val="dk2"/>
                </a:solidFill>
              </a:rPr>
              <a:t>3. bud</a:t>
            </a:r>
            <a:r>
              <a:rPr b="1" lang="en-US" sz="1600"/>
              <a:t>ovanie kultúry a ponuky c</a:t>
            </a:r>
            <a:r>
              <a:rPr b="1" lang="en-US" sz="1600">
                <a:solidFill>
                  <a:schemeClr val="dk2"/>
                </a:solidFill>
              </a:rPr>
              <a:t>eloživotného vzdelávania </a:t>
            </a:r>
            <a:r>
              <a:rPr lang="en-US" sz="1600">
                <a:solidFill>
                  <a:schemeClr val="dk2"/>
                </a:solidFill>
              </a:rPr>
              <a:t>v regióne Malých Karpát, spoločne, pomocou </a:t>
            </a:r>
            <a:r>
              <a:rPr b="1" lang="en-US" sz="1600"/>
              <a:t>k</a:t>
            </a:r>
            <a:r>
              <a:rPr b="1" lang="en-US" sz="1600"/>
              <a:t>olektívneho dopadu.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21" name="Google Shape;121;g12c921bffdf_0_101"/>
          <p:cNvPicPr preferRelativeResize="0"/>
          <p:nvPr/>
        </p:nvPicPr>
        <p:blipFill rotWithShape="1">
          <a:blip r:embed="rId4">
            <a:alphaModFix/>
          </a:blip>
          <a:srcRect b="27440" l="9504" r="14153" t="28506"/>
          <a:stretch/>
        </p:blipFill>
        <p:spPr>
          <a:xfrm>
            <a:off x="311700" y="4513250"/>
            <a:ext cx="1190723" cy="4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2c921bffdf_0_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3125" y="4521333"/>
            <a:ext cx="2163973" cy="45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-114575" y="0"/>
            <a:ext cx="88404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0C9F"/>
              </a:buClr>
              <a:buSzPts val="2000"/>
              <a:buFont typeface="Calibri"/>
              <a:buNone/>
            </a:pPr>
            <a:br>
              <a:rPr b="1" lang="en-US" sz="3000"/>
            </a:br>
            <a:r>
              <a:rPr lang="en-US" sz="2000">
                <a:solidFill>
                  <a:schemeClr val="dk2"/>
                </a:solidFill>
              </a:rPr>
              <a:t>5 podmienok kolektívneho dopadu - </a:t>
            </a:r>
            <a:r>
              <a:rPr i="1" lang="en-US" sz="2000">
                <a:solidFill>
                  <a:schemeClr val="dk2"/>
                </a:solidFill>
              </a:rPr>
              <a:t>Malokarpatská vzdelávacia sieť</a:t>
            </a:r>
            <a:endParaRPr i="1" sz="2000">
              <a:solidFill>
                <a:schemeClr val="dk2"/>
              </a:solidFill>
            </a:endParaRPr>
          </a:p>
        </p:txBody>
      </p:sp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i="0" lang="en-US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1853859" y="1457205"/>
            <a:ext cx="1362000" cy="57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966612" y="1501724"/>
            <a:ext cx="1110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Individuálne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agendy  členov </a:t>
            </a: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siete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1853859" y="2080474"/>
            <a:ext cx="1362000" cy="578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1853859" y="2703742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853859" y="3327011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853859" y="3950279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906698" y="2132532"/>
            <a:ext cx="1230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Fragmentované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meranie výsledkov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906698" y="2700729"/>
            <a:ext cx="1230900" cy="5564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Nezávislé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činnosti členov </a:t>
            </a: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siete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050271" y="3394146"/>
            <a:ext cx="943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Sporadická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komunikácia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2035097" y="4024954"/>
            <a:ext cx="973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Snahy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bez podpory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5349798" y="1457205"/>
            <a:ext cx="1362000" cy="57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349798" y="2080474"/>
            <a:ext cx="1362000" cy="578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5349798" y="2703742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5349798" y="3327011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5349798" y="3950279"/>
            <a:ext cx="1362000" cy="5784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352118" y="1635282"/>
            <a:ext cx="1907100" cy="1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3352118" y="2214031"/>
            <a:ext cx="1907100" cy="1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3352118" y="2881819"/>
            <a:ext cx="1907100" cy="1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352118" y="3549606"/>
            <a:ext cx="1907100" cy="1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352118" y="4172875"/>
            <a:ext cx="1907100" cy="1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5533850" y="1495925"/>
            <a:ext cx="1068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Identifikácia s</a:t>
            </a: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poločn</a:t>
            </a: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ej</a:t>
            </a: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agend</a:t>
            </a: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5415506" y="2173282"/>
            <a:ext cx="1230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Zdie</a:t>
            </a: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ľ</a:t>
            </a: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ané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meranie výsledkov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556330" y="2700729"/>
            <a:ext cx="1021253" cy="5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Navzájom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se posilňujúce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činnosti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559079" y="3397559"/>
            <a:ext cx="943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Pravidelná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komunikácia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408550" y="3914725"/>
            <a:ext cx="13023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Podporná strešná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organizácia (AINova)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</dc:creator>
</cp:coreProperties>
</file>